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82" r:id="rId2"/>
  </p:sldMasterIdLst>
  <p:notesMasterIdLst>
    <p:notesMasterId r:id="rId38"/>
  </p:notesMasterIdLst>
  <p:handoutMasterIdLst>
    <p:handoutMasterId r:id="rId39"/>
  </p:handoutMasterIdLst>
  <p:sldIdLst>
    <p:sldId id="256" r:id="rId3"/>
    <p:sldId id="279" r:id="rId4"/>
    <p:sldId id="321" r:id="rId5"/>
    <p:sldId id="263" r:id="rId6"/>
    <p:sldId id="269" r:id="rId7"/>
    <p:sldId id="267" r:id="rId8"/>
    <p:sldId id="265" r:id="rId9"/>
    <p:sldId id="319" r:id="rId10"/>
    <p:sldId id="306" r:id="rId11"/>
    <p:sldId id="307" r:id="rId12"/>
    <p:sldId id="308" r:id="rId13"/>
    <p:sldId id="309" r:id="rId14"/>
    <p:sldId id="310" r:id="rId15"/>
    <p:sldId id="311" r:id="rId16"/>
    <p:sldId id="332" r:id="rId17"/>
    <p:sldId id="312" r:id="rId18"/>
    <p:sldId id="313" r:id="rId19"/>
    <p:sldId id="314" r:id="rId20"/>
    <p:sldId id="318" r:id="rId21"/>
    <p:sldId id="320" r:id="rId22"/>
    <p:sldId id="335" r:id="rId23"/>
    <p:sldId id="317" r:id="rId24"/>
    <p:sldId id="316" r:id="rId25"/>
    <p:sldId id="322" r:id="rId26"/>
    <p:sldId id="323" r:id="rId27"/>
    <p:sldId id="324" r:id="rId28"/>
    <p:sldId id="325" r:id="rId29"/>
    <p:sldId id="326" r:id="rId30"/>
    <p:sldId id="327" r:id="rId31"/>
    <p:sldId id="333" r:id="rId32"/>
    <p:sldId id="328" r:id="rId33"/>
    <p:sldId id="329" r:id="rId34"/>
    <p:sldId id="330" r:id="rId35"/>
    <p:sldId id="334" r:id="rId36"/>
    <p:sldId id="331" r:id="rId37"/>
  </p:sldIdLst>
  <p:sldSz cx="9144000" cy="6858000" type="letter"/>
  <p:notesSz cx="6858000" cy="9296400"/>
  <p:defaultTextStyle>
    <a:defPPr>
      <a:defRPr lang="en-US"/>
    </a:defPPr>
    <a:lvl1pPr algn="l" rtl="0" fontAlgn="base">
      <a:spcBef>
        <a:spcPct val="0"/>
      </a:spcBef>
      <a:spcAft>
        <a:spcPct val="0"/>
      </a:spcAft>
      <a:defRPr sz="2800" kern="1200">
        <a:solidFill>
          <a:schemeClr val="tx1"/>
        </a:solidFill>
        <a:latin typeface="Arial" charset="0"/>
        <a:ea typeface="+mn-ea"/>
        <a:cs typeface="+mn-cs"/>
      </a:defRPr>
    </a:lvl1pPr>
    <a:lvl2pPr marL="457200" algn="l" rtl="0" fontAlgn="base">
      <a:spcBef>
        <a:spcPct val="0"/>
      </a:spcBef>
      <a:spcAft>
        <a:spcPct val="0"/>
      </a:spcAft>
      <a:defRPr sz="2800" kern="1200">
        <a:solidFill>
          <a:schemeClr val="tx1"/>
        </a:solidFill>
        <a:latin typeface="Arial" charset="0"/>
        <a:ea typeface="+mn-ea"/>
        <a:cs typeface="+mn-cs"/>
      </a:defRPr>
    </a:lvl2pPr>
    <a:lvl3pPr marL="914400" algn="l" rtl="0" fontAlgn="base">
      <a:spcBef>
        <a:spcPct val="0"/>
      </a:spcBef>
      <a:spcAft>
        <a:spcPct val="0"/>
      </a:spcAft>
      <a:defRPr sz="2800" kern="1200">
        <a:solidFill>
          <a:schemeClr val="tx1"/>
        </a:solidFill>
        <a:latin typeface="Arial" charset="0"/>
        <a:ea typeface="+mn-ea"/>
        <a:cs typeface="+mn-cs"/>
      </a:defRPr>
    </a:lvl3pPr>
    <a:lvl4pPr marL="1371600" algn="l" rtl="0" fontAlgn="base">
      <a:spcBef>
        <a:spcPct val="0"/>
      </a:spcBef>
      <a:spcAft>
        <a:spcPct val="0"/>
      </a:spcAft>
      <a:defRPr sz="2800" kern="1200">
        <a:solidFill>
          <a:schemeClr val="tx1"/>
        </a:solidFill>
        <a:latin typeface="Arial" charset="0"/>
        <a:ea typeface="+mn-ea"/>
        <a:cs typeface="+mn-cs"/>
      </a:defRPr>
    </a:lvl4pPr>
    <a:lvl5pPr marL="1828800"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6699FF"/>
    <a:srgbClr val="99CCFF"/>
    <a:srgbClr val="66CCFF"/>
    <a:srgbClr val="3399FF"/>
    <a:srgbClr val="0099CC"/>
    <a:srgbClr val="00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8" autoAdjust="0"/>
    <p:restoredTop sz="64298" autoAdjust="0"/>
  </p:normalViewPr>
  <p:slideViewPr>
    <p:cSldViewPr>
      <p:cViewPr varScale="1">
        <p:scale>
          <a:sx n="73" d="100"/>
          <a:sy n="73" d="100"/>
        </p:scale>
        <p:origin x="-2724" y="-102"/>
      </p:cViewPr>
      <p:guideLst>
        <p:guide orient="horz" pos="2160"/>
        <p:guide pos="2880"/>
      </p:guideLst>
    </p:cSldViewPr>
  </p:slideViewPr>
  <p:outlineViewPr>
    <p:cViewPr>
      <p:scale>
        <a:sx n="33" d="100"/>
        <a:sy n="33" d="100"/>
      </p:scale>
      <p:origin x="0" y="18342"/>
    </p:cViewPr>
  </p:outlineViewPr>
  <p:notesTextViewPr>
    <p:cViewPr>
      <p:scale>
        <a:sx n="100" d="100"/>
        <a:sy n="100" d="100"/>
      </p:scale>
      <p:origin x="0" y="0"/>
    </p:cViewPr>
  </p:notesTextViewPr>
  <p:sorterViewPr>
    <p:cViewPr>
      <p:scale>
        <a:sx n="66" d="100"/>
        <a:sy n="66" d="100"/>
      </p:scale>
      <p:origin x="0" y="882"/>
    </p:cViewPr>
  </p:sorterViewPr>
  <p:notesViewPr>
    <p:cSldViewPr>
      <p:cViewPr varScale="1">
        <p:scale>
          <a:sx n="82" d="100"/>
          <a:sy n="82" d="100"/>
        </p:scale>
        <p:origin x="-1944" y="-84"/>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1" y="0"/>
            <a:ext cx="2972422" cy="465138"/>
          </a:xfrm>
          <a:prstGeom prst="rect">
            <a:avLst/>
          </a:prstGeom>
          <a:noFill/>
          <a:ln w="9525">
            <a:noFill/>
            <a:miter lim="800000"/>
            <a:headEnd/>
            <a:tailEnd/>
          </a:ln>
          <a:effectLst/>
        </p:spPr>
        <p:txBody>
          <a:bodyPr vert="horz" wrap="square" lIns="90573" tIns="45286" rIns="90573" bIns="45286" numCol="1" anchor="t" anchorCtr="0" compatLnSpc="1">
            <a:prstTxWarp prst="textNoShape">
              <a:avLst/>
            </a:prstTxWarp>
          </a:bodyPr>
          <a:lstStyle>
            <a:lvl1pPr>
              <a:defRPr sz="1100"/>
            </a:lvl1pPr>
          </a:lstStyle>
          <a:p>
            <a:pPr>
              <a:defRPr/>
            </a:pPr>
            <a:endParaRPr lang="en-US" dirty="0"/>
          </a:p>
        </p:txBody>
      </p:sp>
      <p:sp>
        <p:nvSpPr>
          <p:cNvPr id="48131" name="Rectangle 3"/>
          <p:cNvSpPr>
            <a:spLocks noGrp="1" noChangeArrowheads="1"/>
          </p:cNvSpPr>
          <p:nvPr>
            <p:ph type="dt" sz="quarter" idx="1"/>
          </p:nvPr>
        </p:nvSpPr>
        <p:spPr bwMode="auto">
          <a:xfrm>
            <a:off x="3884027" y="0"/>
            <a:ext cx="2972422" cy="465138"/>
          </a:xfrm>
          <a:prstGeom prst="rect">
            <a:avLst/>
          </a:prstGeom>
          <a:noFill/>
          <a:ln w="9525">
            <a:noFill/>
            <a:miter lim="800000"/>
            <a:headEnd/>
            <a:tailEnd/>
          </a:ln>
          <a:effectLst/>
        </p:spPr>
        <p:txBody>
          <a:bodyPr vert="horz" wrap="square" lIns="90573" tIns="45286" rIns="90573" bIns="45286" numCol="1" anchor="t" anchorCtr="0" compatLnSpc="1">
            <a:prstTxWarp prst="textNoShape">
              <a:avLst/>
            </a:prstTxWarp>
          </a:bodyPr>
          <a:lstStyle>
            <a:lvl1pPr algn="r">
              <a:defRPr sz="1100"/>
            </a:lvl1pPr>
          </a:lstStyle>
          <a:p>
            <a:pPr>
              <a:defRPr/>
            </a:pPr>
            <a:fld id="{FE791BB0-222D-427B-8C66-C30ED5D28210}" type="datetimeFigureOut">
              <a:rPr lang="en-US"/>
              <a:pPr>
                <a:defRPr/>
              </a:pPr>
              <a:t>6/6/2013</a:t>
            </a:fld>
            <a:endParaRPr lang="en-US" dirty="0"/>
          </a:p>
        </p:txBody>
      </p:sp>
      <p:sp>
        <p:nvSpPr>
          <p:cNvPr id="48132" name="Rectangle 4"/>
          <p:cNvSpPr>
            <a:spLocks noGrp="1" noChangeArrowheads="1"/>
          </p:cNvSpPr>
          <p:nvPr>
            <p:ph type="ftr" sz="quarter" idx="2"/>
          </p:nvPr>
        </p:nvSpPr>
        <p:spPr bwMode="auto">
          <a:xfrm>
            <a:off x="1" y="8829675"/>
            <a:ext cx="2972422" cy="465138"/>
          </a:xfrm>
          <a:prstGeom prst="rect">
            <a:avLst/>
          </a:prstGeom>
          <a:noFill/>
          <a:ln w="9525">
            <a:noFill/>
            <a:miter lim="800000"/>
            <a:headEnd/>
            <a:tailEnd/>
          </a:ln>
          <a:effectLst/>
        </p:spPr>
        <p:txBody>
          <a:bodyPr vert="horz" wrap="square" lIns="90573" tIns="45286" rIns="90573" bIns="45286" numCol="1" anchor="b" anchorCtr="0" compatLnSpc="1">
            <a:prstTxWarp prst="textNoShape">
              <a:avLst/>
            </a:prstTxWarp>
          </a:bodyPr>
          <a:lstStyle>
            <a:lvl1pPr>
              <a:defRPr sz="1100"/>
            </a:lvl1pPr>
          </a:lstStyle>
          <a:p>
            <a:pPr>
              <a:defRPr/>
            </a:pPr>
            <a:endParaRPr lang="en-US" dirty="0"/>
          </a:p>
        </p:txBody>
      </p:sp>
      <p:sp>
        <p:nvSpPr>
          <p:cNvPr id="48133" name="Rectangle 5"/>
          <p:cNvSpPr>
            <a:spLocks noGrp="1" noChangeArrowheads="1"/>
          </p:cNvSpPr>
          <p:nvPr>
            <p:ph type="sldNum" sz="quarter" idx="3"/>
          </p:nvPr>
        </p:nvSpPr>
        <p:spPr bwMode="auto">
          <a:xfrm>
            <a:off x="3884027" y="8829675"/>
            <a:ext cx="2972422" cy="465138"/>
          </a:xfrm>
          <a:prstGeom prst="rect">
            <a:avLst/>
          </a:prstGeom>
          <a:noFill/>
          <a:ln w="9525">
            <a:noFill/>
            <a:miter lim="800000"/>
            <a:headEnd/>
            <a:tailEnd/>
          </a:ln>
          <a:effectLst/>
        </p:spPr>
        <p:txBody>
          <a:bodyPr vert="horz" wrap="square" lIns="90573" tIns="45286" rIns="90573" bIns="45286" numCol="1" anchor="b" anchorCtr="0" compatLnSpc="1">
            <a:prstTxWarp prst="textNoShape">
              <a:avLst/>
            </a:prstTxWarp>
          </a:bodyPr>
          <a:lstStyle>
            <a:lvl1pPr algn="r">
              <a:defRPr sz="1100"/>
            </a:lvl1pPr>
          </a:lstStyle>
          <a:p>
            <a:pPr>
              <a:defRPr/>
            </a:pPr>
            <a:fld id="{60EDA657-8111-4CA4-8072-42C448A4A84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2972422" cy="465138"/>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defTabSz="923026">
              <a:defRPr sz="1100"/>
            </a:lvl1pPr>
          </a:lstStyle>
          <a:p>
            <a:pPr>
              <a:defRPr/>
            </a:pPr>
            <a:endParaRPr lang="en-US" dirty="0"/>
          </a:p>
        </p:txBody>
      </p:sp>
      <p:sp>
        <p:nvSpPr>
          <p:cNvPr id="3" name="Date Placeholder 2"/>
          <p:cNvSpPr>
            <a:spLocks noGrp="1"/>
          </p:cNvSpPr>
          <p:nvPr>
            <p:ph type="dt" idx="1"/>
          </p:nvPr>
        </p:nvSpPr>
        <p:spPr bwMode="auto">
          <a:xfrm>
            <a:off x="3884027" y="0"/>
            <a:ext cx="2972422" cy="465138"/>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lvl1pPr algn="r" defTabSz="923026">
              <a:defRPr sz="1100"/>
            </a:lvl1pPr>
          </a:lstStyle>
          <a:p>
            <a:pPr>
              <a:defRPr/>
            </a:pPr>
            <a:fld id="{151E982E-BCB0-4A84-BC05-197E68B03593}" type="datetimeFigureOut">
              <a:rPr lang="en-US"/>
              <a:pPr>
                <a:defRPr/>
              </a:pPr>
              <a:t>6/6/2013</a:t>
            </a:fld>
            <a:endParaRPr lang="en-US" dirty="0"/>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0573" tIns="45286" rIns="90573" bIns="45286" rtlCol="0" anchor="ctr"/>
          <a:lstStyle/>
          <a:p>
            <a:pPr lvl="0"/>
            <a:endParaRPr lang="en-US" noProof="0" dirty="0" smtClean="0"/>
          </a:p>
        </p:txBody>
      </p:sp>
      <p:sp>
        <p:nvSpPr>
          <p:cNvPr id="5" name="Notes Placeholder 4"/>
          <p:cNvSpPr>
            <a:spLocks noGrp="1"/>
          </p:cNvSpPr>
          <p:nvPr>
            <p:ph type="body" sz="quarter" idx="3"/>
          </p:nvPr>
        </p:nvSpPr>
        <p:spPr bwMode="auto">
          <a:xfrm>
            <a:off x="686423" y="4416427"/>
            <a:ext cx="5485158" cy="4183063"/>
          </a:xfrm>
          <a:prstGeom prst="rect">
            <a:avLst/>
          </a:prstGeom>
          <a:noFill/>
          <a:ln w="9525">
            <a:noFill/>
            <a:miter lim="800000"/>
            <a:headEnd/>
            <a:tailEnd/>
          </a:ln>
        </p:spPr>
        <p:txBody>
          <a:bodyPr vert="horz" wrap="square" lIns="92294" tIns="46147" rIns="92294" bIns="4614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bwMode="auto">
          <a:xfrm>
            <a:off x="1" y="8829675"/>
            <a:ext cx="2972422" cy="465138"/>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defTabSz="923026">
              <a:defRPr sz="1100"/>
            </a:lvl1pPr>
          </a:lstStyle>
          <a:p>
            <a:pPr>
              <a:defRPr/>
            </a:pPr>
            <a:endParaRPr lang="en-US" dirty="0"/>
          </a:p>
        </p:txBody>
      </p:sp>
      <p:sp>
        <p:nvSpPr>
          <p:cNvPr id="7" name="Slide Number Placeholder 6"/>
          <p:cNvSpPr>
            <a:spLocks noGrp="1"/>
          </p:cNvSpPr>
          <p:nvPr>
            <p:ph type="sldNum" sz="quarter" idx="5"/>
          </p:nvPr>
        </p:nvSpPr>
        <p:spPr bwMode="auto">
          <a:xfrm>
            <a:off x="3884027" y="8829675"/>
            <a:ext cx="2972422" cy="465138"/>
          </a:xfrm>
          <a:prstGeom prst="rect">
            <a:avLst/>
          </a:prstGeom>
          <a:noFill/>
          <a:ln w="9525">
            <a:noFill/>
            <a:miter lim="800000"/>
            <a:headEnd/>
            <a:tailEnd/>
          </a:ln>
        </p:spPr>
        <p:txBody>
          <a:bodyPr vert="horz" wrap="square" lIns="92294" tIns="46147" rIns="92294" bIns="46147" numCol="1" anchor="b" anchorCtr="0" compatLnSpc="1">
            <a:prstTxWarp prst="textNoShape">
              <a:avLst/>
            </a:prstTxWarp>
          </a:bodyPr>
          <a:lstStyle>
            <a:lvl1pPr algn="r" defTabSz="923026">
              <a:defRPr sz="1100"/>
            </a:lvl1pPr>
          </a:lstStyle>
          <a:p>
            <a:pPr>
              <a:defRPr/>
            </a:pPr>
            <a:fld id="{907D1C7E-52B4-4B7E-9345-8B30D797075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17411" name="Slide Number Placeholder 3"/>
          <p:cNvSpPr>
            <a:spLocks noGrp="1"/>
          </p:cNvSpPr>
          <p:nvPr>
            <p:ph type="sldNum" sz="quarter" idx="5"/>
          </p:nvPr>
        </p:nvSpPr>
        <p:spPr>
          <a:noFill/>
        </p:spPr>
        <p:txBody>
          <a:bodyPr/>
          <a:lstStyle/>
          <a:p>
            <a:fld id="{7DBB6BB9-A8C0-4C26-AE89-0947E4E6205F}" type="slidenum">
              <a:rPr lang="en-US" smtClean="0"/>
              <a:pPr/>
              <a:t>1</a:t>
            </a:fld>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Go over the form:</a:t>
            </a:r>
          </a:p>
          <a:p>
            <a:endParaRPr lang="en-US" sz="1100" dirty="0" smtClean="0"/>
          </a:p>
          <a:p>
            <a:r>
              <a:rPr lang="en-US" sz="1100" dirty="0" smtClean="0"/>
              <a:t>Employer must allow an employee a minimum of 15 calendar days to provide the medical certification for both a serious health condition  or family member’s serious health condition.  After receiving the certification if it is incomplete or insufficient then it must be returned to the employee an they shall be given 7 calendar days to provide clarification. </a:t>
            </a:r>
          </a:p>
          <a:p>
            <a:endParaRPr lang="en-US" sz="1100" dirty="0" smtClean="0"/>
          </a:p>
          <a:p>
            <a:r>
              <a:rPr lang="en-US" sz="1100" dirty="0" smtClean="0"/>
              <a:t>If you have a job description for the </a:t>
            </a:r>
            <a:r>
              <a:rPr lang="en-US" sz="1100" dirty="0" err="1" smtClean="0"/>
              <a:t>ee</a:t>
            </a:r>
            <a:r>
              <a:rPr lang="en-US" sz="1100" dirty="0" smtClean="0"/>
              <a:t>, attach that as well and check off on the form that it is attached.</a:t>
            </a:r>
            <a:r>
              <a:rPr lang="en-US" sz="1100" baseline="0" dirty="0" smtClean="0"/>
              <a:t>  Either way, </a:t>
            </a:r>
            <a:r>
              <a:rPr lang="en-US" sz="1100" dirty="0" smtClean="0"/>
              <a:t>make sure you provide the essential functions on the first section of the form.</a:t>
            </a:r>
          </a:p>
          <a:p>
            <a:endParaRPr lang="en-US" sz="1100" dirty="0" smtClean="0"/>
          </a:p>
          <a:p>
            <a:r>
              <a:rPr lang="en-US" sz="1100" dirty="0" smtClean="0"/>
              <a:t>I want to direct you to page 3, Part</a:t>
            </a:r>
            <a:r>
              <a:rPr lang="en-US" sz="1100" baseline="0" dirty="0" smtClean="0"/>
              <a:t> B, question number 5.  This is the question that seems to be the one that is left blank.  If it is for a single continuous period of time the </a:t>
            </a:r>
            <a:r>
              <a:rPr lang="en-US" sz="1100" baseline="0" dirty="0" err="1" smtClean="0"/>
              <a:t>ee</a:t>
            </a:r>
            <a:r>
              <a:rPr lang="en-US" sz="1100" baseline="0" dirty="0" smtClean="0"/>
              <a:t> needs to make sure that this is filled out by the physician.  If not, that would be grounds for you to give the form back to the </a:t>
            </a:r>
            <a:r>
              <a:rPr lang="en-US" sz="1100" baseline="0" dirty="0" err="1" smtClean="0"/>
              <a:t>ee</a:t>
            </a:r>
            <a:r>
              <a:rPr lang="en-US" sz="1100" baseline="0" dirty="0" smtClean="0"/>
              <a:t> and request for clarification.  So make sure you inform the </a:t>
            </a:r>
            <a:r>
              <a:rPr lang="en-US" sz="1100" baseline="0" dirty="0" err="1" smtClean="0"/>
              <a:t>ee</a:t>
            </a:r>
            <a:r>
              <a:rPr lang="en-US" sz="1100" baseline="0" dirty="0" smtClean="0"/>
              <a:t> that they need to make sure all of the applicable entries are filled out.</a:t>
            </a:r>
          </a:p>
          <a:p>
            <a:endParaRPr lang="en-US" sz="1100" baseline="0" dirty="0" smtClean="0"/>
          </a:p>
          <a:p>
            <a:r>
              <a:rPr lang="en-US" sz="1100" baseline="0" dirty="0" smtClean="0"/>
              <a:t>If it is for intermittent leave they probably will not have this section marked with an ending date.  If that is the case you will need to indicate to the employee when you will expect a recertification.  It should be on a case by case basis.  </a:t>
            </a:r>
            <a:endParaRPr lang="en-US" sz="1100" dirty="0" smtClean="0"/>
          </a:p>
          <a:p>
            <a:endParaRPr lang="en-US" sz="1100" dirty="0" smtClean="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Go over the form…again remind the </a:t>
            </a:r>
            <a:r>
              <a:rPr lang="en-US" dirty="0" err="1" smtClean="0"/>
              <a:t>ee</a:t>
            </a:r>
            <a:r>
              <a:rPr lang="en-US" dirty="0" smtClean="0"/>
              <a:t> to make</a:t>
            </a:r>
            <a:r>
              <a:rPr lang="en-US" baseline="0" dirty="0" smtClean="0"/>
              <a:t> sure all applicable entries are filled out.  Just like with the previous form, they must be given a minimum of 15 calendar days to return the documentation to you.</a:t>
            </a:r>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Previously, an employer was permitted to contact an employee’s health care provider with the employee’s permission only for purposes of obtaining authentication of the certification.  The new regulations, however, allow an employer to contact the employee’s health care provider without the employee’s consent to authenticate a medical certification</a:t>
            </a:r>
            <a:endParaRPr lang="en-US" baseline="0" dirty="0" smtClean="0"/>
          </a:p>
          <a:p>
            <a:endParaRPr lang="en-US" baseline="0" dirty="0" smtClean="0"/>
          </a:p>
          <a:p>
            <a:r>
              <a:rPr lang="en-US" baseline="0" dirty="0" smtClean="0"/>
              <a:t>If you are inquiring on additional medical information then you cannot do that without the </a:t>
            </a:r>
            <a:r>
              <a:rPr lang="en-US" baseline="0" dirty="0" err="1" smtClean="0"/>
              <a:t>ee’s</a:t>
            </a:r>
            <a:r>
              <a:rPr lang="en-US" baseline="0" dirty="0" smtClean="0"/>
              <a:t> permission because of HIPPA.</a:t>
            </a:r>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If an employer requires additional medical information (HIPAA protected) in order to determine FMLA designation, an employer may contact the employee’s health care provider with the employee’s consent if the employee has been given a chance to cure any deficiencies on the medical certification.  If the employee has been given a chance to cure any deficiencies on the medical certification and still refuses to give consent to allow the employer to contact the health care provider directly, the employer may deny FMLA leave. </a:t>
            </a:r>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3161">
              <a:defRPr/>
            </a:pPr>
            <a:r>
              <a:rPr lang="en-US" dirty="0" smtClean="0"/>
              <a:t>This should be seen as last resort and not the norm.  The </a:t>
            </a:r>
            <a:r>
              <a:rPr lang="en-US" dirty="0" err="1" smtClean="0"/>
              <a:t>ee</a:t>
            </a:r>
            <a:r>
              <a:rPr lang="en-US" dirty="0" smtClean="0"/>
              <a:t> must</a:t>
            </a:r>
            <a:r>
              <a:rPr lang="en-US" baseline="0" dirty="0" smtClean="0"/>
              <a:t> </a:t>
            </a:r>
            <a:r>
              <a:rPr lang="en-US" dirty="0" smtClean="0"/>
              <a:t>be given time (minimum 7 calendar days) to remedy the situation themselves.</a:t>
            </a:r>
          </a:p>
          <a:p>
            <a:pPr defTabSz="873161">
              <a:defRPr/>
            </a:pPr>
            <a:endParaRPr lang="en-US" dirty="0" smtClean="0"/>
          </a:p>
          <a:p>
            <a:pPr defTabSz="873161">
              <a:defRPr/>
            </a:pPr>
            <a:r>
              <a:rPr lang="en-US" dirty="0" smtClean="0"/>
              <a:t>For</a:t>
            </a:r>
            <a:r>
              <a:rPr lang="en-US" baseline="0" dirty="0" smtClean="0"/>
              <a:t> our purposes, i</a:t>
            </a:r>
            <a:r>
              <a:rPr lang="en-US" dirty="0" smtClean="0"/>
              <a:t>f</a:t>
            </a:r>
            <a:r>
              <a:rPr lang="en-US" baseline="0" dirty="0" smtClean="0"/>
              <a:t> the employer needs to contact the health care provider, it needs to either be the FMLA Coordinator (if you have one) or the HR Administrator/Director/Designee.  It should NEVER be the employee’s supervisor.  </a:t>
            </a:r>
          </a:p>
          <a:p>
            <a:pPr defTabSz="873161">
              <a:defRPr/>
            </a:pPr>
            <a:endParaRPr lang="en-US" baseline="0" dirty="0" smtClean="0"/>
          </a:p>
          <a:p>
            <a:pPr defTabSz="873161">
              <a:defRPr/>
            </a:pPr>
            <a:r>
              <a:rPr lang="en-US" baseline="0" dirty="0" smtClean="0"/>
              <a:t>At this point it probably a good time to briefly go over </a:t>
            </a:r>
            <a:r>
              <a:rPr lang="en-US" dirty="0" smtClean="0"/>
              <a:t>Genetic Nondiscrimination in Employment,</a:t>
            </a:r>
            <a:r>
              <a:rPr lang="en-US" baseline="0" dirty="0" smtClean="0"/>
              <a:t> better know as GINA.</a:t>
            </a:r>
          </a:p>
          <a:p>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sz="1100" dirty="0" smtClean="0"/>
              <a:t>Under Title II of the Genetic Information Nondiscrimination Act of 2008 or better known as GINA, prohibits the use of genetic information in making employment decisions, restricts acquisition of genetic information by employers covered by Title II, and strictly limits the disclosure of genetic information in health insurance.</a:t>
            </a:r>
          </a:p>
          <a:p>
            <a:endParaRPr lang="en-US" sz="1100" dirty="0" smtClean="0"/>
          </a:p>
          <a:p>
            <a:pPr defTabSz="873161">
              <a:defRPr/>
            </a:pPr>
            <a:r>
              <a:rPr lang="en-US" sz="1100" dirty="0" smtClean="0"/>
              <a:t>Genetic information includes information about an individual’s genetic tests and the genetic tests of an individual’s family members, as well as information about any disease, disorder, or condition of an individual’s family members (i.e. an individual’s family medical history). Family medical history is included in the definition of genetic information because it is often used to determine whether someone has an increased risk of getting a disease, disorder, or condition in the future.</a:t>
            </a:r>
          </a:p>
          <a:p>
            <a:pPr defTabSz="873161">
              <a:defRPr/>
            </a:pPr>
            <a:endParaRPr lang="en-US" sz="1100" dirty="0" smtClean="0"/>
          </a:p>
          <a:p>
            <a:pPr defTabSz="873161">
              <a:defRPr/>
            </a:pPr>
            <a:r>
              <a:rPr lang="en-US" sz="1100" dirty="0" smtClean="0"/>
              <a:t>Just like with FMLA and the ADA as it pertains to medical information, GINA prohibits the following:</a:t>
            </a:r>
          </a:p>
          <a:p>
            <a:pPr defTabSz="873161">
              <a:defRPr/>
            </a:pPr>
            <a:endParaRPr lang="en-US" sz="1100" dirty="0" smtClean="0"/>
          </a:p>
          <a:p>
            <a:pPr defTabSz="873161">
              <a:defRPr/>
            </a:pPr>
            <a:r>
              <a:rPr lang="en-US" sz="1100" dirty="0" smtClean="0"/>
              <a:t>Discrimination:</a:t>
            </a:r>
          </a:p>
          <a:p>
            <a:pPr defTabSz="873161">
              <a:defRPr/>
            </a:pPr>
            <a:endParaRPr lang="en-US" sz="1100" dirty="0" smtClean="0"/>
          </a:p>
          <a:p>
            <a:pPr defTabSz="873161">
              <a:defRPr/>
            </a:pPr>
            <a:r>
              <a:rPr lang="en-US" sz="1100" dirty="0" smtClean="0"/>
              <a:t>The law forbids discrimination on the basis of genetic information when it comes to any aspect of employment, including hiring, firing, pay, job assignments, promotions, layoffs, training, fringe benefits, or any other term or condition of employment. </a:t>
            </a:r>
            <a:r>
              <a:rPr lang="en-US" sz="1100" i="1" dirty="0" smtClean="0"/>
              <a:t>An employer may never use genetic information to make an employment decision because genetic information doesn’t tell the employer anything about someone’s current ability to work.</a:t>
            </a:r>
          </a:p>
          <a:p>
            <a:pPr defTabSz="873161">
              <a:defRPr/>
            </a:pPr>
            <a:endParaRPr lang="en-US" sz="1100" i="1" dirty="0" smtClean="0"/>
          </a:p>
          <a:p>
            <a:pPr defTabSz="873161">
              <a:defRPr/>
            </a:pPr>
            <a:r>
              <a:rPr lang="en-US" sz="1100" dirty="0" smtClean="0"/>
              <a:t>Harassment:</a:t>
            </a:r>
          </a:p>
          <a:p>
            <a:pPr defTabSz="873161">
              <a:defRPr/>
            </a:pPr>
            <a:endParaRPr lang="en-US" sz="1100" dirty="0" smtClean="0"/>
          </a:p>
          <a:p>
            <a:pPr defTabSz="873161">
              <a:defRPr/>
            </a:pPr>
            <a:r>
              <a:rPr lang="en-US" sz="1100" dirty="0" smtClean="0"/>
              <a:t>Under GINA, it is also illegal to harass a person because of his or her genetic information. Harassment can include, for example, making offensive or derogatory remarks about an applicant or employee’s genetic information, or about the genetic information of a relative of the applicant or employee. Harassment is illegal when it is so severe or pervasive that it creates a hostile or offensive work environment or when it results in an adverse employment decision (such as the victim being fired or demoted). The harasser can be the victim's supervisor, a supervisor in another area, a co-worker, or someone who is not an employee, such as a client or customer.</a:t>
            </a:r>
          </a:p>
          <a:p>
            <a:pPr defTabSz="873161">
              <a:defRPr/>
            </a:pPr>
            <a:endParaRPr lang="en-US" sz="1100" dirty="0" smtClean="0"/>
          </a:p>
          <a:p>
            <a:pPr defTabSz="873161">
              <a:defRPr/>
            </a:pPr>
            <a:r>
              <a:rPr lang="en-US" sz="1100" dirty="0" smtClean="0"/>
              <a:t>Retaliation:</a:t>
            </a:r>
          </a:p>
          <a:p>
            <a:pPr defTabSz="873161">
              <a:defRPr/>
            </a:pPr>
            <a:endParaRPr lang="en-US" sz="1100" dirty="0" smtClean="0"/>
          </a:p>
          <a:p>
            <a:pPr defTabSz="873161">
              <a:defRPr/>
            </a:pPr>
            <a:r>
              <a:rPr lang="en-US" sz="1100" dirty="0" smtClean="0"/>
              <a:t>Under GINA, it is illegal to fire, demote, harass, or otherwise “retaliate” against an applicant or employee for filing a charge of discrimination, participating in a discrimination proceeding (such as a discrimination investigation or lawsuit), or otherwise opposing discrimination.</a:t>
            </a:r>
          </a:p>
          <a:p>
            <a:pPr defTabSz="873161">
              <a:defRPr/>
            </a:pPr>
            <a:endParaRPr lang="en-US" sz="1100" dirty="0" smtClean="0"/>
          </a:p>
          <a:p>
            <a:pPr defTabSz="873161">
              <a:defRPr/>
            </a:pPr>
            <a:r>
              <a:rPr lang="en-US" sz="1100" dirty="0" smtClean="0"/>
              <a:t>Confidentiality:</a:t>
            </a:r>
          </a:p>
          <a:p>
            <a:pPr defTabSz="873161">
              <a:defRPr/>
            </a:pPr>
            <a:endParaRPr lang="en-US" sz="1100" dirty="0" smtClean="0"/>
          </a:p>
          <a:p>
            <a:pPr defTabSz="873161">
              <a:defRPr/>
            </a:pPr>
            <a:r>
              <a:rPr lang="en-US" sz="1100" dirty="0" smtClean="0"/>
              <a:t>It is also unlawful for an employer to disclose genetic information about applicants or employees. Employers must keep genetic information confidential and in a separate medical file. (Genetic information may be kept in the same file as other medical information in compliance with the Americans with Disabilities Act.) There are limited exceptions to this non-disclosure rule.</a:t>
            </a:r>
          </a:p>
          <a:p>
            <a:pPr defTabSz="873161">
              <a:defRPr/>
            </a:pPr>
            <a:endParaRPr lang="en-US" sz="1100" dirty="0" smtClean="0"/>
          </a:p>
          <a:p>
            <a:pPr defTabSz="873161">
              <a:defRPr/>
            </a:pPr>
            <a:endParaRPr lang="en-US" sz="1100" dirty="0" smtClean="0"/>
          </a:p>
          <a:p>
            <a:pPr defTabSz="873161">
              <a:defRPr/>
            </a:pPr>
            <a:endParaRPr lang="en-US" sz="1100" dirty="0" smtClean="0"/>
          </a:p>
          <a:p>
            <a:pPr defTabSz="873161">
              <a:defRPr/>
            </a:pPr>
            <a:endParaRPr lang="en-US" sz="1100" dirty="0" smtClean="0"/>
          </a:p>
          <a:p>
            <a:pPr defTabSz="873161">
              <a:defRPr/>
            </a:pPr>
            <a:endParaRPr lang="en-US" sz="1100" dirty="0" smtClean="0"/>
          </a:p>
          <a:p>
            <a:pPr defTabSz="873161">
              <a:defRPr/>
            </a:pPr>
            <a:endParaRPr lang="en-US" sz="1100" dirty="0" smtClean="0"/>
          </a:p>
          <a:p>
            <a:pPr defTabSz="873161">
              <a:defRPr/>
            </a:pPr>
            <a:endParaRPr lang="en-US" sz="1100" dirty="0" smtClean="0"/>
          </a:p>
          <a:p>
            <a:pPr defTabSz="873161">
              <a:defRPr/>
            </a:pPr>
            <a:endParaRPr lang="en-US" sz="1100" dirty="0" smtClean="0"/>
          </a:p>
          <a:p>
            <a:pPr defTabSz="873161">
              <a:defRPr/>
            </a:pPr>
            <a:endParaRPr lang="en-US" sz="1100" dirty="0" smtClean="0"/>
          </a:p>
          <a:p>
            <a:pPr defTabSz="873161">
              <a:defRPr/>
            </a:pPr>
            <a:endParaRPr lang="en-US" sz="1100" dirty="0" smtClean="0"/>
          </a:p>
          <a:p>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100" dirty="0" smtClean="0"/>
              <a:t>Again, the employer must notify the employee of the medical certification requirement and the consequences for not meeting the requirement within five days of an employee request and the employer must allow 15 days for an employee to provide medical certification.  The new regulations now allow for annual medical certifications for conditions lasting more than one year, including chronic conditions.   </a:t>
            </a:r>
            <a:r>
              <a:rPr lang="en-US" sz="1100" b="1" dirty="0" smtClean="0"/>
              <a:t>Currently, the law allows for recertification in connection with an absence for a chronic or long-term illness or pregnancy every 30 days.  </a:t>
            </a:r>
            <a:r>
              <a:rPr lang="en-US" sz="1100" dirty="0" smtClean="0"/>
              <a:t>This is unchanged in the new regulations.  </a:t>
            </a:r>
            <a:r>
              <a:rPr lang="en-US" sz="1100" b="1" dirty="0" smtClean="0"/>
              <a:t>However, recertification may be requested every six months for extended leaves, no matter what the duration listed on the medical certification.  Recertification may be sought in less than 30 days if the employee asks for an extension of leave, if circumstances have changed, or if an employer doubts an employee’s status.  </a:t>
            </a:r>
          </a:p>
          <a:p>
            <a:pPr>
              <a:buFont typeface="Arial" pitchFamily="34" charset="0"/>
              <a:buNone/>
            </a:pPr>
            <a:endParaRPr lang="en-US" sz="1100" b="1" dirty="0" smtClean="0"/>
          </a:p>
          <a:p>
            <a:pPr>
              <a:buFont typeface="Arial" pitchFamily="34" charset="0"/>
              <a:buNone/>
            </a:pPr>
            <a:r>
              <a:rPr lang="en-US" sz="1100" b="0" dirty="0" smtClean="0"/>
              <a:t>The</a:t>
            </a:r>
            <a:r>
              <a:rPr lang="en-US" sz="1100" b="0" baseline="0" dirty="0" smtClean="0"/>
              <a:t> employer pays for the second opinion and a third opinion if the first two opinions conflict.  This should be a rarity not the norm to request a second or third opinion.</a:t>
            </a:r>
            <a:endParaRPr lang="en-US" b="0"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3161">
              <a:defRPr/>
            </a:pPr>
            <a:endParaRPr lang="en-US" sz="1100" dirty="0" smtClean="0"/>
          </a:p>
          <a:p>
            <a:pPr defTabSz="873161">
              <a:defRPr/>
            </a:pPr>
            <a:r>
              <a:rPr lang="en-US" sz="1100" dirty="0" smtClean="0"/>
              <a:t>“Fitness for duty” reexamination is recommended to employers as a Best Practice by HR Professional Organizations.</a:t>
            </a:r>
          </a:p>
          <a:p>
            <a:pPr defTabSz="873161">
              <a:defRPr/>
            </a:pPr>
            <a:endParaRPr lang="en-US" sz="1100" dirty="0" smtClean="0"/>
          </a:p>
          <a:p>
            <a:pPr defTabSz="873161">
              <a:defRPr/>
            </a:pPr>
            <a:r>
              <a:rPr lang="en-US" sz="1100" dirty="0" smtClean="0"/>
              <a:t>The law has always allowed the employer to require fitness for duty certifications before an employee could return to work, </a:t>
            </a:r>
            <a:r>
              <a:rPr lang="en-US" sz="1100" b="1" dirty="0" smtClean="0"/>
              <a:t>however it prohibited employers from requiring fitness for duty certifications from employees that used FMLA leave intermittently.  Under the new regulations, an employer may now require fitness for duty certifications every 30 days if intermittent leave is used and “reasonable” concerns for safety exist.  </a:t>
            </a:r>
            <a:r>
              <a:rPr lang="en-US" sz="1100" dirty="0" smtClean="0"/>
              <a:t>The employer may also provide a list of essential job duties that are listed in the designation notice and ask the health care provider to identify those that an employee can perform. </a:t>
            </a:r>
          </a:p>
          <a:p>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873161">
              <a:defRPr/>
            </a:pPr>
            <a:r>
              <a:rPr lang="en-US" sz="1100" dirty="0" smtClean="0"/>
              <a:t>Some recent court interpretations had allowed employers to count time spent on light duty assignments against an employee’s twelve week entitlement of FMLA leave.  </a:t>
            </a:r>
            <a:r>
              <a:rPr lang="en-US" sz="1100" b="1" dirty="0" smtClean="0"/>
              <a:t>In the new regulations, however, legislative intent was articulated to prohibit employers from counting light duty assignments against an employee’s FMLA leave entitlement.  Instead, if an employee voluntarily accepts a light duty assignment, the employee maintains any FMLA leave balance not used and the employee’s right to job restoration is held in abeyance (temporary</a:t>
            </a:r>
            <a:r>
              <a:rPr lang="en-US" sz="1100" b="1" baseline="0" dirty="0" smtClean="0"/>
              <a:t> inactivity or suspension)</a:t>
            </a:r>
            <a:r>
              <a:rPr lang="en-US" sz="1100" b="1" dirty="0" smtClean="0"/>
              <a:t> until the employee is able to return to regular duty. </a:t>
            </a:r>
            <a:endParaRPr lang="en-US" sz="1300" b="1" dirty="0" smtClean="0"/>
          </a:p>
          <a:p>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3161">
              <a:defRPr/>
            </a:pPr>
            <a:r>
              <a:rPr lang="en-US" sz="1100" dirty="0" smtClean="0"/>
              <a:t>An employer has always been permitted to allow substitution of paid leave benefits, such as vacation or sick days, while on FMLA leave, but now an employer may require an employee to substitute paid leave for unpaid FMLA leave or require an employee who requests paid leave substitution to comply with the terms and conditions of the employer’s paid time off policy so long as it applied consistently among employees. The employer must inform the employee of the terms and conditions of the policy and if the employee does not meet the conditions, the employee is still entitled to unpaid FMLA leave, but must forego paid leave benefits.  </a:t>
            </a:r>
          </a:p>
          <a:p>
            <a:endParaRPr lang="en-US" dirty="0" smtClean="0"/>
          </a:p>
          <a:p>
            <a:r>
              <a:rPr lang="en-US" sz="1200" dirty="0" smtClean="0"/>
              <a:t>They have made this easy to provide because it is within the Notice of Eligibility (page 2).   You can indicate on</a:t>
            </a:r>
            <a:r>
              <a:rPr lang="en-US" sz="1200" baseline="0" dirty="0" smtClean="0"/>
              <a:t> the form what types of leave they will be required to use while on FMLA.</a:t>
            </a:r>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873161">
              <a:defRPr/>
            </a:pPr>
            <a:r>
              <a:rPr lang="en-US" sz="1100" dirty="0" smtClean="0"/>
              <a:t>Under the old regulations, employers were prohibited from counting any overtime that an employee would have been required to work against their twelve week FMLA leave entitlement.  For example, if a standard week consisted of 48 hours for an employee but they had medical certification that they could only work 20 hours a week, only 20 hours may have counted against their FMLA entitlement.  With the new regulations, if an employer can demonstrate that the employee would have been required to work overtime, the overtime hours may be counted against the leave entitlement.  In this example, the employee would be considered to have used 28 hours of FMLA leave as opposed to 20. </a:t>
            </a:r>
          </a:p>
          <a:p>
            <a:pPr marL="0" lvl="1" defTabSz="873161">
              <a:defRPr/>
            </a:pPr>
            <a:endParaRPr lang="en-US" sz="1100" dirty="0" smtClean="0"/>
          </a:p>
          <a:p>
            <a:pPr marL="0" lvl="1" defTabSz="873161">
              <a:defRPr/>
            </a:pPr>
            <a:endParaRPr lang="en-US" sz="1100" dirty="0" smtClean="0"/>
          </a:p>
          <a:p>
            <a:pPr marL="0" lvl="1" defTabSz="873161">
              <a:defRPr/>
            </a:pPr>
            <a:endParaRPr lang="en-US" sz="1100" dirty="0" smtClean="0"/>
          </a:p>
          <a:p>
            <a:pPr marL="0" lvl="1" defTabSz="873161">
              <a:defRPr/>
            </a:pPr>
            <a:endParaRPr lang="en-US" sz="1300" dirty="0" smtClean="0"/>
          </a:p>
          <a:p>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consultation with JAC Payroll and Benefits staff, we are proposing what we believe is a less confusing way of when to send in PAR’s for an employee who is on FMLA.  We hope this clarifies when to send a PAR and what it should say.</a:t>
            </a:r>
          </a:p>
          <a:p>
            <a:r>
              <a:rPr lang="en-US" dirty="0" smtClean="0"/>
              <a:t> </a:t>
            </a:r>
          </a:p>
          <a:p>
            <a:pPr lvl="0"/>
            <a:r>
              <a:rPr lang="en-US" dirty="0" smtClean="0"/>
              <a:t>When employees are out on leave (with or without pay) for a full calendar month or longer, use BOMS transaction code </a:t>
            </a:r>
            <a:r>
              <a:rPr lang="en-US" b="1" dirty="0" smtClean="0"/>
              <a:t>58 (Leave of Absence)</a:t>
            </a:r>
            <a:r>
              <a:rPr lang="en-US" dirty="0" smtClean="0"/>
              <a:t>.  In the comments area, please provide the leave type (i.e., FMLA, Personal, Military or Worker’s Compensation).  Note: When an employee is using leave to cover their deductions, this is considered leave with pay.</a:t>
            </a:r>
          </a:p>
          <a:p>
            <a:pPr lvl="0"/>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If the employee is going to be out less than a full calendar month, please use BOMS transaction code </a:t>
            </a:r>
            <a:r>
              <a:rPr lang="en-US" b="1" dirty="0" smtClean="0"/>
              <a:t>98 (Miscellaneous Change)</a:t>
            </a:r>
            <a:r>
              <a:rPr lang="en-US" dirty="0" smtClean="0"/>
              <a:t>.  In the comments area, indicate the number of hours to be paid.  Note: Using code 98 will not place the employee on Leave of Absence (LOA). </a:t>
            </a:r>
          </a:p>
          <a:p>
            <a:pPr lvl="0"/>
            <a:endParaRPr lang="en-US"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sz="1100" b="1" dirty="0" smtClean="0"/>
              <a:t>Any questions about what we have covered so far before we move onto Military Family Leave Act</a:t>
            </a:r>
          </a:p>
          <a:p>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Caring for a “certain” veteran means caring for a veteran with a serious injury or illness incurred or aggravated in the line of duty on active duty and that manifested before or after the veteran left active duty.</a:t>
            </a:r>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The same general baseline eligibility requirements apply to both types of leave in that the employer is considered a covered employer with 50 or more employees and the employee must have at least 12 months of service with the employer and have worked at least 1,250 hours in the previous 12 months, but the regulations add some additional eligibility qualifiers and some new leave protections.</a:t>
            </a:r>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In loco parentis </a:t>
            </a:r>
            <a:r>
              <a:rPr lang="en-US" dirty="0" smtClean="0"/>
              <a:t>means:</a:t>
            </a:r>
            <a:r>
              <a:rPr lang="en-US" baseline="0" dirty="0" smtClean="0"/>
              <a:t> A person or institution that assumes parental rights and duties for a minor.</a:t>
            </a:r>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lvl="0"/>
            <a:r>
              <a:rPr lang="en-US" sz="1100" b="1" dirty="0" smtClean="0"/>
              <a:t>Short-notice deployment</a:t>
            </a:r>
            <a:r>
              <a:rPr lang="en-US" sz="1100" dirty="0" smtClean="0"/>
              <a:t> – To address any issues that arise from the fact that a covered military member is notified of an impending call or order to active duty in support of a contingency operation seven or less calendar days prior to the date of deployment.  Leave for this purpose may only be used for a period of seven calendar days beginning on the date a covered military member is notified of an impending call or order to active duty. </a:t>
            </a:r>
          </a:p>
          <a:p>
            <a:r>
              <a:rPr lang="en-US" sz="1100" dirty="0" smtClean="0"/>
              <a:t> </a:t>
            </a:r>
          </a:p>
          <a:p>
            <a:pPr lvl="0"/>
            <a:r>
              <a:rPr lang="en-US" sz="1100" b="1" dirty="0" smtClean="0"/>
              <a:t>Military events and related activities</a:t>
            </a:r>
            <a:r>
              <a:rPr lang="en-US" sz="1100" dirty="0" smtClean="0"/>
              <a:t> – To attend any official ceremony, program, or event sponsored by the military that is related to the active duty or call to active duty status of a covered military member or family support or assistance programs and informational briefings sponsored or promoted by the military, military service organizations, or the American Red Cross that are related to the active duty or call to active duty status of a covered military member.</a:t>
            </a:r>
          </a:p>
          <a:p>
            <a:r>
              <a:rPr lang="en-US" sz="1100" dirty="0" smtClean="0"/>
              <a:t> </a:t>
            </a:r>
          </a:p>
          <a:p>
            <a:pPr lvl="0"/>
            <a:r>
              <a:rPr lang="en-US" sz="1100" b="1" dirty="0" smtClean="0"/>
              <a:t>Childcare and school activities</a:t>
            </a:r>
            <a:r>
              <a:rPr lang="en-US" sz="1100" dirty="0" smtClean="0"/>
              <a:t> – To arrange for alternative childcare when the active duty or call to active duty status  of a covered military member necessitates a change in the existing childcare arrangement; to provide childcare on urgent, immediate need basis (but not on a routine, regular basis) when the need to provide such care arises out of the active duty or call to active duty status of a covered military member; to enroll in or transfer a child to a new school or day care facility when enrollment or transfer is necessitated by the active duty or call to active duty status of a covered military member; and to attend meetings with staff at a school or a daycare facility, such as meetings with school officials regarding disciplinary measures, parent-teacher conferences, or meetings with school counselors for a child when such meetings are necessary due to circumstances arising from the active duty or call to active duty status of a covered military member.</a:t>
            </a:r>
          </a:p>
          <a:p>
            <a:r>
              <a:rPr lang="en-US" sz="1100" dirty="0" smtClean="0"/>
              <a:t> </a:t>
            </a:r>
          </a:p>
          <a:p>
            <a:pPr lvl="0"/>
            <a:r>
              <a:rPr lang="en-US" sz="1100" b="1" dirty="0" smtClean="0"/>
              <a:t>Financial and legal arrangements</a:t>
            </a:r>
            <a:r>
              <a:rPr lang="en-US" sz="1100" dirty="0" smtClean="0"/>
              <a:t> – To make or update financial or legal arrangements to address the covered military member’s absence while on active duty or call to active duty status such as preparing and executing financial and healthcare powers of attorney or transferring bank account signature or authority; and to act as the covered military member’s representative before a federal, state, or local agency for purposes of obtaining, arranging, or appealing military service benefits while the covered military member is on active duty status and for a period of 90 days following the termination of the covered military member’s active duty status.</a:t>
            </a:r>
          </a:p>
          <a:p>
            <a:r>
              <a:rPr lang="en-US" sz="1100" dirty="0" smtClean="0"/>
              <a:t> </a:t>
            </a:r>
          </a:p>
          <a:p>
            <a:pPr lvl="0"/>
            <a:r>
              <a:rPr lang="en-US" sz="1100" b="1" dirty="0" smtClean="0"/>
              <a:t>Counseling</a:t>
            </a:r>
            <a:r>
              <a:rPr lang="en-US" sz="1100" dirty="0" smtClean="0"/>
              <a:t> – To attend counseling provided by someone other than a healthcare provider for oneself, for the covered military member, or for the child of a covered military member provided that the need for counseling arises from the active duty or call to active duty status of a covered military member.</a:t>
            </a:r>
          </a:p>
          <a:p>
            <a:r>
              <a:rPr lang="en-US" sz="1100" dirty="0" smtClean="0"/>
              <a:t> </a:t>
            </a:r>
          </a:p>
          <a:p>
            <a:pPr lvl="0"/>
            <a:r>
              <a:rPr lang="en-US" sz="1100" b="1" dirty="0" smtClean="0"/>
              <a:t>Rest and recuperation</a:t>
            </a:r>
            <a:r>
              <a:rPr lang="en-US" sz="1100" dirty="0" smtClean="0"/>
              <a:t> – To spend time with a covered military member who is on short-term, temporary, rest and recuperation leave during the period of deployment.  Eligible employees may take up to fifteen days of leave for each instance of rest and recuperation. </a:t>
            </a:r>
          </a:p>
          <a:p>
            <a:r>
              <a:rPr lang="en-US" sz="1100" dirty="0" smtClean="0"/>
              <a:t> </a:t>
            </a:r>
          </a:p>
          <a:p>
            <a:pPr lvl="0"/>
            <a:r>
              <a:rPr lang="en-US" sz="1100" b="1" dirty="0" smtClean="0"/>
              <a:t>Post-deployment activities</a:t>
            </a:r>
            <a:r>
              <a:rPr lang="en-US" sz="1100" dirty="0" smtClean="0"/>
              <a:t> – To attend arrival ceremonies, reintegration briefings and events, and any other official ceremony or program sponsored by the military for a period of 90 days following the termination of the covered military member’s active duty status or to address issues that arise from the death of a covered military member while on active duty status, such as making funeral arrangements. </a:t>
            </a:r>
          </a:p>
          <a:p>
            <a:pPr lvl="0"/>
            <a:endParaRPr lang="en-US" sz="1100" dirty="0" smtClean="0"/>
          </a:p>
          <a:p>
            <a:pPr lvl="0"/>
            <a:r>
              <a:rPr lang="en-US" sz="1100" b="1" dirty="0" smtClean="0"/>
              <a:t>Parental Leave Care – </a:t>
            </a:r>
            <a:r>
              <a:rPr lang="en-US" sz="1100" dirty="0" smtClean="0"/>
              <a:t>To provide care necessitated by the covered active</a:t>
            </a:r>
            <a:r>
              <a:rPr lang="en-US" sz="1100" baseline="0" dirty="0" smtClean="0"/>
              <a:t> duty of the military member for the military’s parent who is incapable of self-care.</a:t>
            </a:r>
            <a:endParaRPr lang="en-US" sz="1100" dirty="0" smtClean="0"/>
          </a:p>
          <a:p>
            <a:r>
              <a:rPr lang="en-US" sz="1100" dirty="0" smtClean="0"/>
              <a:t> </a:t>
            </a:r>
          </a:p>
          <a:p>
            <a:pPr lvl="0"/>
            <a:r>
              <a:rPr lang="en-US" sz="1100" b="1" dirty="0" smtClean="0"/>
              <a:t>Additional activities</a:t>
            </a:r>
            <a:r>
              <a:rPr lang="en-US" sz="1100" dirty="0" smtClean="0"/>
              <a:t> – To address other events which may arise out of the covered military member’s active duty or call to active duty status, provided that the employer and employee agree on timing and duration of such leave.</a:t>
            </a:r>
          </a:p>
          <a:p>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3161">
              <a:defRPr/>
            </a:pPr>
            <a:r>
              <a:rPr lang="en-US" sz="1100" dirty="0" smtClean="0"/>
              <a:t>An employer may require an employee to provide a copy of the covered military service member’s active duty orders the first time the employee requests exigency leave.  The employee, however, only needs to provide this information once for each call to active duty.  In order to substantiate the need for qualifying exigency leave, an employer may require an employee to provide certification which includes the following information:</a:t>
            </a:r>
          </a:p>
          <a:p>
            <a:endParaRPr lang="en-US" dirty="0" smtClean="0"/>
          </a:p>
          <a:p>
            <a:pPr lvl="0"/>
            <a:r>
              <a:rPr lang="en-US" sz="1100" dirty="0" smtClean="0"/>
              <a:t>A description, signed by the employee, describing facts supporting the leave request and including any available documentation such as a copy of a meeting announcement, appointment, or a copy of a bill for service;</a:t>
            </a:r>
          </a:p>
          <a:p>
            <a:r>
              <a:rPr lang="en-US" sz="1100" dirty="0" smtClean="0"/>
              <a:t> </a:t>
            </a:r>
          </a:p>
          <a:p>
            <a:pPr lvl="0"/>
            <a:r>
              <a:rPr lang="en-US" sz="1100" dirty="0" smtClean="0"/>
              <a:t>The approximate date the qualifying exigency leave commenced or will commence;</a:t>
            </a:r>
          </a:p>
          <a:p>
            <a:r>
              <a:rPr lang="en-US" sz="1100" dirty="0" smtClean="0"/>
              <a:t> </a:t>
            </a:r>
          </a:p>
          <a:p>
            <a:pPr lvl="0"/>
            <a:r>
              <a:rPr lang="en-US" sz="1100" dirty="0" smtClean="0"/>
              <a:t>The beginning and end dates for the absence if the request is for a single period of time;</a:t>
            </a:r>
          </a:p>
          <a:p>
            <a:r>
              <a:rPr lang="en-US" sz="1100" dirty="0" smtClean="0"/>
              <a:t> </a:t>
            </a:r>
          </a:p>
          <a:p>
            <a:pPr lvl="0"/>
            <a:r>
              <a:rPr lang="en-US" sz="1100" dirty="0" smtClean="0"/>
              <a:t>An estimate of the frequency and duration of the exigency leave if the request is for leave on an intermittent or reduced schedule; and</a:t>
            </a:r>
          </a:p>
          <a:p>
            <a:r>
              <a:rPr lang="en-US" sz="1100" dirty="0" smtClean="0"/>
              <a:t> </a:t>
            </a:r>
          </a:p>
          <a:p>
            <a:pPr lvl="0"/>
            <a:r>
              <a:rPr lang="en-US" sz="1100" dirty="0" smtClean="0"/>
              <a:t>Contact information for the third party or entity and a brief description of the purpose of the meeting if the exigency leave involves meeting with a third party (such as a teacher conference).</a:t>
            </a:r>
          </a:p>
          <a:p>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The NDAA actually extends additional leave protection for covered employees that require leave to care for a covered military service member.  </a:t>
            </a:r>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An employee who is the spouse, son, daughter, parent, or next of kin of a covered military </a:t>
            </a:r>
            <a:r>
              <a:rPr lang="en-US" sz="1200" dirty="0" err="1" smtClean="0"/>
              <a:t>servicemember</a:t>
            </a:r>
            <a:r>
              <a:rPr lang="en-US" sz="1200" dirty="0" smtClean="0"/>
              <a:t> may use up to 26 weeks of unpaid leave during a single 12 month period to care for the </a:t>
            </a:r>
            <a:r>
              <a:rPr lang="en-US" sz="1200" dirty="0" err="1" smtClean="0"/>
              <a:t>servicemember’s</a:t>
            </a:r>
            <a:r>
              <a:rPr lang="en-US" sz="1200" dirty="0" smtClean="0"/>
              <a:t> serious illness or injury.  A covered </a:t>
            </a:r>
            <a:r>
              <a:rPr lang="en-US" sz="1200" dirty="0" err="1" smtClean="0"/>
              <a:t>servicemember</a:t>
            </a:r>
            <a:r>
              <a:rPr lang="en-US" sz="1200" dirty="0" smtClean="0"/>
              <a:t> is defined as one who is undergoing medical treatment, recuperation, or therapy, who is otherwise in outpatient status, or is otherwise on the temporary disability list (TDRL), for a serious injury or illness.  The serious injury or illness is covered only if it was incurred while in the line of duty and renders the </a:t>
            </a:r>
            <a:r>
              <a:rPr lang="en-US" sz="1200" dirty="0" err="1" smtClean="0"/>
              <a:t>servicemember</a:t>
            </a:r>
            <a:r>
              <a:rPr lang="en-US" sz="1200" dirty="0" smtClean="0"/>
              <a:t> medically unfit to perform military duties. </a:t>
            </a:r>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The definition of Military Caregiver Leave entitles an eligible employee who is the spouse, parent, son, daughter, or next of kin of a covered </a:t>
            </a:r>
            <a:r>
              <a:rPr lang="en-US" sz="1200" kern="1200" dirty="0" err="1" smtClean="0">
                <a:solidFill>
                  <a:schemeClr val="tx1"/>
                </a:solidFill>
                <a:latin typeface="+mn-lt"/>
                <a:ea typeface="+mn-ea"/>
                <a:cs typeface="+mn-cs"/>
              </a:rPr>
              <a:t>servicemember</a:t>
            </a:r>
            <a:r>
              <a:rPr lang="en-US" sz="1200" kern="1200" dirty="0" smtClean="0">
                <a:solidFill>
                  <a:schemeClr val="tx1"/>
                </a:solidFill>
                <a:latin typeface="+mn-lt"/>
                <a:ea typeface="+mn-ea"/>
                <a:cs typeface="+mn-cs"/>
              </a:rPr>
              <a:t> up to 26 workweeks of FMLA leave in a single 12-month period.  Effective March 8, 2013, the definition was expanded to include family members of certain veterans with a serious injury or illness incurred or aggravated in the line of duty on active duty and that manifested before or after the veteran left active duty.  A new form was added (WH-385V) for these types of circumstances and is found our website.</a:t>
            </a:r>
          </a:p>
          <a:p>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Next of kin is defined in the regulations as the nearest blood relative of the </a:t>
            </a:r>
            <a:r>
              <a:rPr lang="en-US" sz="1100" dirty="0" err="1" smtClean="0"/>
              <a:t>servicemember</a:t>
            </a:r>
            <a:r>
              <a:rPr lang="en-US" sz="1100" dirty="0" smtClean="0"/>
              <a:t>, other than the </a:t>
            </a:r>
            <a:r>
              <a:rPr lang="en-US" sz="1100" dirty="0" err="1" smtClean="0"/>
              <a:t>servicemember’s</a:t>
            </a:r>
            <a:r>
              <a:rPr lang="en-US" sz="1100" dirty="0" smtClean="0"/>
              <a:t> spouse, parent, son, or daughter in the following order of priority: Blood relatives who have been granted legal custody of the covered </a:t>
            </a:r>
            <a:r>
              <a:rPr lang="en-US" sz="1100" dirty="0" err="1" smtClean="0"/>
              <a:t>servicemember</a:t>
            </a:r>
            <a:r>
              <a:rPr lang="en-US" sz="1100" dirty="0" smtClean="0"/>
              <a:t> by court decree or statutory provisions, brothers and sisters, grandparents, aunts and uncles, and first cousins.  However, any specific designation of next of kin by the </a:t>
            </a:r>
            <a:r>
              <a:rPr lang="en-US" sz="1100" dirty="0" err="1" smtClean="0"/>
              <a:t>servicemember</a:t>
            </a:r>
            <a:r>
              <a:rPr lang="en-US" sz="1100" dirty="0" smtClean="0"/>
              <a:t> for purposes of military caregiver leave takes priority.  When there is no designation made and more than one family member with the same level of relationship (e.g. two sisters), all such family members are considered to be next of kin by the regulations and are all eligible for military caregiver leave under the FMLA.  When a specific designation is made, the person designated by the </a:t>
            </a:r>
            <a:r>
              <a:rPr lang="en-US" sz="1100" dirty="0" err="1" smtClean="0"/>
              <a:t>servicemember</a:t>
            </a:r>
            <a:r>
              <a:rPr lang="en-US" sz="1100" dirty="0" smtClean="0"/>
              <a:t> shall be considered the </a:t>
            </a:r>
            <a:r>
              <a:rPr lang="en-US" sz="1100" dirty="0" err="1" smtClean="0"/>
              <a:t>servicemember’s</a:t>
            </a:r>
            <a:r>
              <a:rPr lang="en-US" sz="1100" dirty="0" smtClean="0"/>
              <a:t> only next of kin.  The employer may require confirmation of the employee’s relationship to the covered </a:t>
            </a:r>
            <a:r>
              <a:rPr lang="en-US" sz="1100" dirty="0" err="1" smtClean="0"/>
              <a:t>servicemember</a:t>
            </a:r>
            <a:r>
              <a:rPr lang="en-US" sz="1100" dirty="0" smtClean="0"/>
              <a:t>. </a:t>
            </a:r>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3161">
              <a:defRPr/>
            </a:pPr>
            <a:r>
              <a:rPr lang="en-US" sz="1100" dirty="0" smtClean="0"/>
              <a:t>A total of 26 weeks of unpaid leave are available to an employee to care for a covered </a:t>
            </a:r>
            <a:r>
              <a:rPr lang="en-US" sz="1100" dirty="0" err="1" smtClean="0"/>
              <a:t>servicemember</a:t>
            </a:r>
            <a:r>
              <a:rPr lang="en-US" sz="1100" dirty="0" smtClean="0"/>
              <a:t> in any single 12 month period.  The 12 month period is measured by counting forward from the first day of military caregiver leave use.  The use of military caregiver leave does not preclude the use of traditional 12-week caregiver leave; </a:t>
            </a:r>
            <a:r>
              <a:rPr lang="en-US" sz="1100" b="1" dirty="0" smtClean="0"/>
              <a:t>however an employee is limited to a total amount of 26 weeks of FMLA leave in a single twelve month period</a:t>
            </a:r>
            <a:r>
              <a:rPr lang="en-US" sz="1100" dirty="0" smtClean="0"/>
              <a:t>.  Use of military caregiver leave does not prevent an employee from using another 26 weeks of leave for a separate illness or injury for the same covered </a:t>
            </a:r>
            <a:r>
              <a:rPr lang="en-US" sz="1100" dirty="0" err="1" smtClean="0"/>
              <a:t>servicemember</a:t>
            </a:r>
            <a:r>
              <a:rPr lang="en-US" sz="1100" dirty="0" smtClean="0"/>
              <a:t> or for another covered </a:t>
            </a:r>
            <a:r>
              <a:rPr lang="en-US" sz="1100" dirty="0" err="1" smtClean="0"/>
              <a:t>servicemember</a:t>
            </a:r>
            <a:r>
              <a:rPr lang="en-US" sz="1100" dirty="0" smtClean="0"/>
              <a:t>, since leave is on a per-covered </a:t>
            </a:r>
            <a:r>
              <a:rPr lang="en-US" sz="1100" dirty="0" err="1" smtClean="0"/>
              <a:t>servicemember</a:t>
            </a:r>
            <a:r>
              <a:rPr lang="en-US" sz="1100" dirty="0" smtClean="0"/>
              <a:t>, per injury or illness basis.  Therefore, circumstances may exist where an employee takes multiple leaves totaling, but not to exceed, 26 workweeks in each 12-month period.</a:t>
            </a:r>
          </a:p>
          <a:p>
            <a:pPr defTabSz="873161">
              <a:defRPr/>
            </a:pPr>
            <a:endParaRPr lang="en-US" sz="1100" dirty="0" smtClean="0"/>
          </a:p>
          <a:p>
            <a:pPr defTabSz="873161">
              <a:defRPr/>
            </a:pPr>
            <a:r>
              <a:rPr lang="en-US" sz="1100" dirty="0" smtClean="0"/>
              <a:t>For example:</a:t>
            </a:r>
          </a:p>
          <a:p>
            <a:pPr defTabSz="873161">
              <a:defRPr/>
            </a:pPr>
            <a:endParaRPr lang="en-US" sz="1100" dirty="0" smtClean="0"/>
          </a:p>
          <a:p>
            <a:pPr defTabSz="873161">
              <a:defRPr/>
            </a:pPr>
            <a:r>
              <a:rPr lang="en-US" sz="1100" dirty="0" smtClean="0"/>
              <a:t>You could have an employee who took 6 hours of</a:t>
            </a:r>
            <a:r>
              <a:rPr lang="en-US" sz="1100" baseline="0" dirty="0" smtClean="0"/>
              <a:t> FMLA leave for a serious health condition and if they need to care for a covered </a:t>
            </a:r>
            <a:r>
              <a:rPr lang="en-US" sz="1100" baseline="0" dirty="0" err="1" smtClean="0"/>
              <a:t>servicemember</a:t>
            </a:r>
            <a:r>
              <a:rPr lang="en-US" sz="1100" baseline="0" dirty="0" smtClean="0"/>
              <a:t> then they would only be eligible to take 20 weeks of leave.</a:t>
            </a:r>
          </a:p>
          <a:p>
            <a:pPr defTabSz="873161">
              <a:defRPr/>
            </a:pPr>
            <a:endParaRPr lang="en-US" sz="1100" baseline="0" dirty="0" smtClean="0"/>
          </a:p>
          <a:p>
            <a:pPr defTabSz="873161">
              <a:defRPr/>
            </a:pPr>
            <a:r>
              <a:rPr lang="en-US" sz="1100" baseline="0" dirty="0" smtClean="0"/>
              <a:t>Also, you could have an employee who already cared for a </a:t>
            </a:r>
            <a:r>
              <a:rPr lang="en-US" sz="1100" baseline="0" dirty="0" err="1" smtClean="0"/>
              <a:t>servicemember</a:t>
            </a:r>
            <a:r>
              <a:rPr lang="en-US" sz="1100" baseline="0" dirty="0" smtClean="0"/>
              <a:t> for 13 weeks and they need to care for another covered </a:t>
            </a:r>
            <a:r>
              <a:rPr lang="en-US" sz="1100" baseline="0" dirty="0" err="1" smtClean="0"/>
              <a:t>servicemember</a:t>
            </a:r>
            <a:r>
              <a:rPr lang="en-US" sz="1100" baseline="0" dirty="0" smtClean="0"/>
              <a:t>.  They would only be eligible to take 13 weeks for that family member.</a:t>
            </a:r>
            <a:endParaRPr lang="en-US" sz="1100" dirty="0" smtClean="0"/>
          </a:p>
          <a:p>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800" dirty="0" smtClean="0"/>
              <a:t>Used to be, an employee could work for an employer for 12 months, terminate employment and then reestablish employment 10 years later and be eligible for FMLA coverage as long as they met the 1,250 hour requirement. </a:t>
            </a:r>
          </a:p>
          <a:p>
            <a:endParaRPr lang="en-US" sz="800" dirty="0" smtClean="0"/>
          </a:p>
          <a:p>
            <a:r>
              <a:rPr lang="en-US" sz="800" dirty="0" smtClean="0"/>
              <a:t>Now however, any time worked after a break in service of over seven years need not be considered by the employer as contributing to the twelve month requirement unless the break in service is due to military service or if there is a written agreement reflecting an employer’s intention to rehire the employee after the break in service (this includes a collective bargaining agreement). </a:t>
            </a:r>
          </a:p>
          <a:p>
            <a:endParaRPr lang="en-US" sz="800" dirty="0" smtClean="0"/>
          </a:p>
          <a:p>
            <a:r>
              <a:rPr lang="en-US" sz="800" kern="1200" dirty="0" smtClean="0">
                <a:solidFill>
                  <a:schemeClr val="tx1"/>
                </a:solidFill>
                <a:latin typeface="+mn-lt"/>
                <a:ea typeface="+mn-ea"/>
                <a:cs typeface="+mn-cs"/>
              </a:rPr>
              <a:t>During an internal review of the presentation, it was discovered that the information provided under “Maximum Length of Leave” on slide 4 was not completely accurate.  The first bullet previously stated that an employee can use up to 12 weeks of medical and/or qualifying exigency FMLA Leave in a </a:t>
            </a:r>
            <a:r>
              <a:rPr lang="en-US" sz="800" i="1" kern="1200" dirty="0" smtClean="0">
                <a:solidFill>
                  <a:schemeClr val="tx1"/>
                </a:solidFill>
                <a:latin typeface="+mn-lt"/>
                <a:ea typeface="+mn-ea"/>
                <a:cs typeface="+mn-cs"/>
              </a:rPr>
              <a:t>fiscal year</a:t>
            </a:r>
            <a:r>
              <a:rPr lang="en-US" sz="800" kern="1200" dirty="0" smtClean="0">
                <a:solidFill>
                  <a:schemeClr val="tx1"/>
                </a:solidFill>
                <a:latin typeface="+mn-lt"/>
                <a:ea typeface="+mn-ea"/>
                <a:cs typeface="+mn-cs"/>
              </a:rPr>
              <a:t>.  There are actually </a:t>
            </a:r>
            <a:r>
              <a:rPr lang="en-US" sz="800" u="sng" kern="1200" dirty="0" smtClean="0">
                <a:solidFill>
                  <a:schemeClr val="tx1"/>
                </a:solidFill>
                <a:latin typeface="+mn-lt"/>
                <a:ea typeface="+mn-ea"/>
                <a:cs typeface="+mn-cs"/>
              </a:rPr>
              <a:t>four ways</a:t>
            </a:r>
            <a:r>
              <a:rPr lang="en-US" sz="800" kern="1200" dirty="0" smtClean="0">
                <a:solidFill>
                  <a:schemeClr val="tx1"/>
                </a:solidFill>
                <a:latin typeface="+mn-lt"/>
                <a:ea typeface="+mn-ea"/>
                <a:cs typeface="+mn-cs"/>
              </a:rPr>
              <a:t> that an agency can calculate the 12 weeks of protected leave:</a:t>
            </a:r>
          </a:p>
          <a:p>
            <a:pPr>
              <a:buFont typeface="Arial" pitchFamily="34" charset="0"/>
              <a:buNone/>
            </a:pPr>
            <a:endParaRPr lang="en-US" sz="800" kern="1200" dirty="0" smtClean="0">
              <a:solidFill>
                <a:schemeClr val="tx1"/>
              </a:solidFill>
              <a:latin typeface="+mn-lt"/>
              <a:ea typeface="+mn-ea"/>
              <a:cs typeface="+mn-cs"/>
            </a:endParaRPr>
          </a:p>
          <a:p>
            <a:pPr lvl="0">
              <a:buFont typeface="Arial" pitchFamily="34" charset="0"/>
              <a:buChar char="•"/>
            </a:pPr>
            <a:r>
              <a:rPr lang="en-US" sz="800" kern="1200" dirty="0" smtClean="0">
                <a:solidFill>
                  <a:schemeClr val="tx1"/>
                </a:solidFill>
                <a:latin typeface="+mn-lt"/>
                <a:ea typeface="+mn-ea"/>
                <a:cs typeface="+mn-cs"/>
              </a:rPr>
              <a:t>Calendar year (January – December)</a:t>
            </a:r>
          </a:p>
          <a:p>
            <a:pPr lvl="0">
              <a:buFont typeface="Arial" pitchFamily="34" charset="0"/>
              <a:buChar char="•"/>
            </a:pPr>
            <a:r>
              <a:rPr lang="en-US" sz="800" kern="1200" dirty="0" smtClean="0">
                <a:solidFill>
                  <a:schemeClr val="tx1"/>
                </a:solidFill>
                <a:latin typeface="+mn-lt"/>
                <a:ea typeface="+mn-ea"/>
                <a:cs typeface="+mn-cs"/>
              </a:rPr>
              <a:t>A fixed 12-month “leave year”</a:t>
            </a:r>
          </a:p>
          <a:p>
            <a:pPr lvl="0">
              <a:buFont typeface="Arial" pitchFamily="34" charset="0"/>
              <a:buChar char="•"/>
            </a:pPr>
            <a:r>
              <a:rPr lang="en-US" sz="800" kern="1200" dirty="0" smtClean="0">
                <a:solidFill>
                  <a:schemeClr val="tx1"/>
                </a:solidFill>
                <a:latin typeface="+mn-lt"/>
                <a:ea typeface="+mn-ea"/>
                <a:cs typeface="+mn-cs"/>
              </a:rPr>
              <a:t>The 12-month period measured forward from the date of the employee’s first FMLA leave usage.</a:t>
            </a:r>
          </a:p>
          <a:p>
            <a:pPr lvl="1">
              <a:buFont typeface="Arial" pitchFamily="34" charset="0"/>
              <a:buChar char="•"/>
            </a:pPr>
            <a:r>
              <a:rPr lang="en-US" sz="800" kern="1200" dirty="0" smtClean="0">
                <a:solidFill>
                  <a:schemeClr val="tx1"/>
                </a:solidFill>
                <a:latin typeface="+mn-lt"/>
                <a:ea typeface="+mn-ea"/>
                <a:cs typeface="+mn-cs"/>
              </a:rPr>
              <a:t>An employee would be entitled to 12 weeks of leave during the year beginning on the first date FMLA leave is taken; the next 12-month period would begin the first time FMLA leave is taken after completion of any previous 12-month period.</a:t>
            </a:r>
            <a:r>
              <a:rPr lang="en-US" sz="800" i="1" kern="1200" dirty="0" smtClean="0">
                <a:solidFill>
                  <a:schemeClr val="tx1"/>
                </a:solidFill>
                <a:latin typeface="+mn-lt"/>
                <a:ea typeface="+mn-ea"/>
                <a:cs typeface="+mn-cs"/>
              </a:rPr>
              <a:t> See</a:t>
            </a:r>
            <a:r>
              <a:rPr lang="en-US" sz="800" kern="1200" dirty="0" smtClean="0">
                <a:solidFill>
                  <a:schemeClr val="tx1"/>
                </a:solidFill>
                <a:latin typeface="+mn-lt"/>
                <a:ea typeface="+mn-ea"/>
                <a:cs typeface="+mn-cs"/>
              </a:rPr>
              <a:t> 29  C.F.R. § 825.200 - Amount of leave.</a:t>
            </a:r>
          </a:p>
          <a:p>
            <a:pPr lvl="0">
              <a:buFont typeface="Arial" pitchFamily="34" charset="0"/>
              <a:buChar char="•"/>
            </a:pPr>
            <a:r>
              <a:rPr lang="en-US" sz="800" kern="1200" dirty="0" smtClean="0">
                <a:solidFill>
                  <a:schemeClr val="tx1"/>
                </a:solidFill>
                <a:latin typeface="+mn-lt"/>
                <a:ea typeface="+mn-ea"/>
                <a:cs typeface="+mn-cs"/>
              </a:rPr>
              <a:t>A “rolling” 12-month period measured backward from the date of any FMLA leave usage.</a:t>
            </a:r>
          </a:p>
          <a:p>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The most commonly used time frame is the rolling 12-month period.  This approach allows that, “each time an employee takes FMLA leave the remaining leave entitlement would be any balance of the 12 weeks which has not been used during the immediately preceding 12 months.” </a:t>
            </a:r>
            <a:r>
              <a:rPr lang="en-US" sz="800" i="1" kern="1200" dirty="0" smtClean="0">
                <a:solidFill>
                  <a:schemeClr val="tx1"/>
                </a:solidFill>
                <a:latin typeface="+mn-lt"/>
                <a:ea typeface="+mn-ea"/>
                <a:cs typeface="+mn-cs"/>
              </a:rPr>
              <a:t>See</a:t>
            </a:r>
            <a:r>
              <a:rPr lang="en-US" sz="800" kern="1200" dirty="0" smtClean="0">
                <a:solidFill>
                  <a:schemeClr val="tx1"/>
                </a:solidFill>
                <a:latin typeface="+mn-lt"/>
                <a:ea typeface="+mn-ea"/>
                <a:cs typeface="+mn-cs"/>
              </a:rPr>
              <a:t> 29 C.F.R. § 825.200</a:t>
            </a:r>
          </a:p>
          <a:p>
            <a:r>
              <a:rPr lang="en-US" sz="800" kern="1200" dirty="0" smtClean="0">
                <a:solidFill>
                  <a:schemeClr val="tx1"/>
                </a:solidFill>
                <a:latin typeface="+mn-lt"/>
                <a:ea typeface="+mn-ea"/>
                <a:cs typeface="+mn-cs"/>
              </a:rPr>
              <a:t> </a:t>
            </a:r>
          </a:p>
          <a:p>
            <a:r>
              <a:rPr lang="en-US" sz="800" kern="1200" dirty="0" smtClean="0">
                <a:solidFill>
                  <a:schemeClr val="tx1"/>
                </a:solidFill>
                <a:latin typeface="+mn-lt"/>
                <a:ea typeface="+mn-ea"/>
                <a:cs typeface="+mn-cs"/>
              </a:rPr>
              <a:t>An example of this would be if an employee took eight weeks of FMLA leave during the past 12 months, he or she could take an additional four weeks of leave.  If an employee used four weeks of FMLA leave beginning February 1, 2012, another four weeks beginning June 1, 2012, and another four weeks beginning December 1, 2012, the employee would not be entitled to any additional leave until February 1, 2013.  However, beginning on February 1, 2013, the employee would again be eligible to take FMLA leave, recouping the right to take the leave in the same manner and amounts in which it was used in the previous year.  Thus, the employee would recoup (and be entitled to use) one additional day of FMLA leave each day for four weeks, commencing February 1, 2013.  The employee would also begin to recoup additional days beginning on June 1, 2013, and additional days beginning on December 1, 2013.  Accordingly, employers using the rolling 12-month period may need to calculate whether the employee is entitled to take FMLA leave each time that leave is requested, and employees taking FMLA leave on such a basis may fall in and out of FMLA protection based on their FMLA usage in the prior 12 months.  Using the scenario above, if the employee needs six weeks of leave for a serious health condition commencing February 1, 2013, only the first four weeks of the leave would be FMLA protected.</a:t>
            </a:r>
          </a:p>
          <a:p>
            <a:endParaRPr lang="en-US" sz="800" kern="1200" dirty="0" smtClean="0">
              <a:solidFill>
                <a:schemeClr val="tx1"/>
              </a:solidFill>
              <a:latin typeface="+mn-lt"/>
              <a:ea typeface="+mn-ea"/>
              <a:cs typeface="+mn-cs"/>
            </a:endParaRPr>
          </a:p>
          <a:p>
            <a:r>
              <a:rPr lang="en-US" sz="800" kern="1200" dirty="0" smtClean="0">
                <a:solidFill>
                  <a:schemeClr val="tx1"/>
                </a:solidFill>
                <a:latin typeface="+mn-lt"/>
                <a:ea typeface="+mn-ea"/>
                <a:cs typeface="+mn-cs"/>
              </a:rPr>
              <a:t>Regardless of the method chosen, please ensure that you are consistent in the methodology chosen and that you inform your employees of the method selected.  If you fail to inform your employees of the selected method, they are authorized to choose the option that is most beneficial to them.</a:t>
            </a:r>
          </a:p>
          <a:p>
            <a:endParaRPr lang="en-US" sz="1100" dirty="0" smtClean="0"/>
          </a:p>
          <a:p>
            <a:endParaRPr lang="en-US" sz="1100" dirty="0" smtClean="0"/>
          </a:p>
          <a:p>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baseline="0" dirty="0" smtClean="0"/>
          </a:p>
          <a:p>
            <a:pPr>
              <a:buFont typeface="Arial" pitchFamily="34" charset="0"/>
              <a:buChar char="•"/>
            </a:pPr>
            <a:r>
              <a:rPr lang="en-US" sz="1200" dirty="0" smtClean="0"/>
              <a:t>In particular, incapacity in excess of three consecutive calendar days plus treatment has become problematic because non-serious health conditions often meet that portion of the criteria.  Therefore, the new regulations clarify that in order to qualify for FMLA leave under the “incapacity in excess of three days,” prong, an employee must make two doctor’s visits within 30 days, the first of which must be within seven days of the incapacity.  </a:t>
            </a:r>
            <a:endParaRPr lang="en-US" baseline="0" dirty="0" smtClean="0"/>
          </a:p>
          <a:p>
            <a:pPr>
              <a:buFont typeface="Arial" pitchFamily="34" charset="0"/>
              <a:buChar char="•"/>
            </a:pPr>
            <a:endParaRPr lang="en-US" baseline="0" dirty="0" smtClean="0"/>
          </a:p>
          <a:p>
            <a:pPr>
              <a:buFont typeface="Arial" pitchFamily="34" charset="0"/>
              <a:buChar char="•"/>
            </a:pPr>
            <a:r>
              <a:rPr lang="en-US" baseline="0" dirty="0" smtClean="0"/>
              <a:t>They would not be covered for the flu or a common cold.</a:t>
            </a:r>
          </a:p>
          <a:p>
            <a:pPr>
              <a:buFont typeface="Arial" pitchFamily="34" charset="0"/>
              <a:buChar char="•"/>
            </a:pPr>
            <a:endParaRPr lang="en-US" baseline="0" dirty="0" smtClean="0"/>
          </a:p>
          <a:p>
            <a:pPr>
              <a:buFont typeface="Arial" pitchFamily="34" charset="0"/>
              <a:buChar char="•"/>
            </a:pPr>
            <a:r>
              <a:rPr lang="en-US" baseline="0" dirty="0" smtClean="0"/>
              <a:t>A serious health condition can be considered chronic when the </a:t>
            </a:r>
            <a:r>
              <a:rPr lang="en-US" baseline="0" dirty="0" err="1" smtClean="0"/>
              <a:t>ee</a:t>
            </a:r>
            <a:r>
              <a:rPr lang="en-US" baseline="0" dirty="0" smtClean="0"/>
              <a:t> has 2 or more visits to a health care provider per year.</a:t>
            </a:r>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dirty="0" smtClean="0"/>
              <a:t>This must</a:t>
            </a:r>
            <a:r>
              <a:rPr lang="en-US" baseline="0" dirty="0" smtClean="0"/>
              <a:t> be posted in conspicuous place at the worksite.  Here at the JAC we have it posted in the </a:t>
            </a:r>
            <a:r>
              <a:rPr lang="en-US" baseline="0" dirty="0" err="1" smtClean="0"/>
              <a:t>breakroom</a:t>
            </a:r>
            <a:r>
              <a:rPr lang="en-US" baseline="0" dirty="0" smtClean="0"/>
              <a:t> and one other high traffic area.</a:t>
            </a:r>
          </a:p>
          <a:p>
            <a:endParaRPr lang="en-US" baseline="0" dirty="0" smtClean="0"/>
          </a:p>
          <a:p>
            <a:r>
              <a:rPr lang="en-US" baseline="0" dirty="0" smtClean="0"/>
              <a:t>It must be provided to new hires; this can be achieved by providing a copy of this document or if you have it in your employee handbook, to make sure they receive one.  If you haven’t been doing that, this is a good time to email the document out to all of your employees.</a:t>
            </a:r>
          </a:p>
          <a:p>
            <a:endParaRPr lang="en-US" baseline="0" dirty="0" smtClean="0"/>
          </a:p>
          <a:p>
            <a:r>
              <a:rPr lang="en-US" baseline="0" dirty="0" smtClean="0"/>
              <a:t>The document goes over everything from an employees Basic Leave Entitlements, Benefits and Protections, Eligibility Requirements and Employer Responsibilities.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100" b="1" dirty="0" smtClean="0"/>
              <a:t>Notice of Eligibility</a:t>
            </a:r>
          </a:p>
          <a:p>
            <a:pPr>
              <a:buFont typeface="Arial" pitchFamily="34" charset="0"/>
              <a:buNone/>
            </a:pPr>
            <a:endParaRPr lang="en-US" sz="1100" dirty="0" smtClean="0"/>
          </a:p>
          <a:p>
            <a:pPr>
              <a:buFont typeface="Arial" pitchFamily="34" charset="0"/>
              <a:buNone/>
            </a:pPr>
            <a:r>
              <a:rPr lang="en-US" sz="1100" dirty="0" smtClean="0"/>
              <a:t>which is now required within five business days of receiving a request for FMLA leave or learning leave may be FMLA protected leave (previously it was required within two days of the request). However, the new regulations require more content to be included in the eligibility notice.  In order to meet these requirements the DOL have provided a form that we can use that covers the eligibility requirements (if they meet them or not) and employee’s rights and responsibilities.  </a:t>
            </a:r>
          </a:p>
          <a:p>
            <a:pPr>
              <a:buFont typeface="Arial" pitchFamily="34" charset="0"/>
              <a:buNone/>
            </a:pPr>
            <a:endParaRPr lang="en-US" sz="1100" dirty="0" smtClean="0"/>
          </a:p>
          <a:p>
            <a:pPr>
              <a:buFont typeface="Arial" pitchFamily="34" charset="0"/>
              <a:buNone/>
            </a:pPr>
            <a:r>
              <a:rPr lang="en-US" sz="1100" dirty="0" smtClean="0"/>
              <a:t>You</a:t>
            </a:r>
            <a:r>
              <a:rPr lang="en-US" sz="1100" baseline="0" dirty="0" smtClean="0"/>
              <a:t> do not have to use the form provided but you need to make sure whatever form of notification you use has the information provided in this document.</a:t>
            </a:r>
            <a:endParaRPr lang="en-US" sz="1100" dirty="0" smtClean="0"/>
          </a:p>
          <a:p>
            <a:pPr>
              <a:buFont typeface="Arial" pitchFamily="34" charset="0"/>
              <a:buNone/>
            </a:pPr>
            <a:endParaRPr lang="en-US" sz="1100" dirty="0" smtClean="0"/>
          </a:p>
          <a:p>
            <a:pPr>
              <a:buFont typeface="Arial" pitchFamily="34" charset="0"/>
              <a:buNone/>
            </a:pPr>
            <a:r>
              <a:rPr lang="en-US" sz="1100" b="1" dirty="0" smtClean="0"/>
              <a:t>Designation Notice</a:t>
            </a:r>
          </a:p>
          <a:p>
            <a:pPr>
              <a:buFont typeface="Arial" pitchFamily="34" charset="0"/>
              <a:buNone/>
            </a:pPr>
            <a:endParaRPr lang="en-US" sz="1100" dirty="0" smtClean="0"/>
          </a:p>
          <a:p>
            <a:pPr>
              <a:buFont typeface="Arial" pitchFamily="34" charset="0"/>
              <a:buNone/>
            </a:pPr>
            <a:r>
              <a:rPr lang="en-US" sz="1100" dirty="0" smtClean="0"/>
              <a:t>It must state whether or not the leave is designated as FMLA leave and the amount of leave that will be designated, if known.  If the amount of FMLA leave is unknown at the time of designation (e.g. intermittent leave), the employer must notify the employee of the periods designated as FMLA by the next pay day after an employee’s request for such information. </a:t>
            </a:r>
          </a:p>
          <a:p>
            <a:pPr>
              <a:buFont typeface="Arial" pitchFamily="34" charset="0"/>
              <a:buNone/>
            </a:pPr>
            <a:endParaRPr lang="en-US" sz="1100" dirty="0" smtClean="0"/>
          </a:p>
          <a:p>
            <a:pPr>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US" sz="1100" dirty="0" smtClean="0"/>
              <a:t>The new regulations also bring some changes to the responsibilities of employees in providing notice of intent to use FMLA leave.  Previously, an employer was able to require an employee to comply with the usual and customary notice and procedural requirements for using leave, but an employer was not permitted to deny or delay leave to an employee because of the failure to follow procedures.  </a:t>
            </a:r>
            <a:r>
              <a:rPr lang="en-US" sz="1100" b="1" dirty="0" smtClean="0"/>
              <a:t>Now, employees are required to provide at least 30 days notice of intent to use FMLA leave for foreseeable reasons and in the event the employee does not provide 30 days notice, the employer may ask the employee to explain reasons why providing such notice was not practicable.  Employees must provide “sufficient information” for employers to decide if FMLA leave is warranted.  Employers may now deny or delay leave if the employee fails to follow this requirement.  </a:t>
            </a:r>
            <a:r>
              <a:rPr lang="en-US" sz="1100" dirty="0" smtClean="0"/>
              <a:t>For example if the employee provides 10 days notice when the employee could have reasonably provided 30 days notice, the employer may delay the start of FMLA leave for 20 days. </a:t>
            </a:r>
          </a:p>
          <a:p>
            <a:pPr>
              <a:buFont typeface="Arial" pitchFamily="34" charset="0"/>
              <a:buNone/>
            </a:pPr>
            <a:endParaRPr lang="en-US" sz="1100" dirty="0" smtClean="0"/>
          </a:p>
          <a:p>
            <a:pPr defTabSz="873161">
              <a:defRPr/>
            </a:pPr>
            <a:r>
              <a:rPr lang="en-US" sz="1100" b="1" dirty="0" smtClean="0"/>
              <a:t>An employee may be covered under FMLA if they meet one of six definitions of a serious health condition.  Currently, inpatient care, incapacity in excess of three consecutive calendar days plus treatment; pregnancy; chronic conditions; multiple treatments and long-term conditions may all qualify an employee for coverage under FMLA.  </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907D1C7E-52B4-4B7E-9345-8B30D797075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JAC_Banner.jpg"/>
          <p:cNvPicPr>
            <a:picLocks noChangeAspect="1"/>
          </p:cNvPicPr>
          <p:nvPr/>
        </p:nvPicPr>
        <p:blipFill>
          <a:blip r:embed="rId2" cstate="print"/>
          <a:srcRect/>
          <a:stretch>
            <a:fillRect/>
          </a:stretch>
        </p:blipFill>
        <p:spPr bwMode="auto">
          <a:xfrm>
            <a:off x="0" y="0"/>
            <a:ext cx="9144000" cy="1143000"/>
          </a:xfrm>
          <a:prstGeom prst="rect">
            <a:avLst/>
          </a:prstGeom>
          <a:noFill/>
          <a:ln w="9525">
            <a:noFill/>
            <a:miter lim="800000"/>
            <a:headEnd/>
            <a:tailEnd/>
          </a:ln>
        </p:spPr>
      </p:pic>
      <p:sp>
        <p:nvSpPr>
          <p:cNvPr id="5" name="Freeform 6"/>
          <p:cNvSpPr>
            <a:spLocks noChangeArrowheads="1"/>
          </p:cNvSpPr>
          <p:nvPr/>
        </p:nvSpPr>
        <p:spPr bwMode="auto">
          <a:xfrm>
            <a:off x="609600" y="16764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sz="1800" dirty="0">
              <a:cs typeface="Arial" charset="0"/>
            </a:endParaRPr>
          </a:p>
        </p:txBody>
      </p:sp>
      <p:sp>
        <p:nvSpPr>
          <p:cNvPr id="6" name="Line 7"/>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sz="1800" dirty="0">
              <a:cs typeface="Arial" charset="0"/>
            </a:endParaRPr>
          </a:p>
        </p:txBody>
      </p:sp>
      <p:sp>
        <p:nvSpPr>
          <p:cNvPr id="2" name="Title 1"/>
          <p:cNvSpPr>
            <a:spLocks noGrp="1"/>
          </p:cNvSpPr>
          <p:nvPr>
            <p:ph type="ctrTitle"/>
          </p:nvPr>
        </p:nvSpPr>
        <p:spPr>
          <a:xfrm>
            <a:off x="685800" y="2057401"/>
            <a:ext cx="7772400" cy="1543050"/>
          </a:xfrm>
        </p:spPr>
        <p:txBody>
          <a:bodyPr/>
          <a:lstStyle>
            <a:lvl1pPr algn="l">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608B2262-175A-44C3-86E4-1270E1EF1FF6}" type="datetimeFigureOut">
              <a:rPr lang="en-US"/>
              <a:pPr>
                <a:defRPr/>
              </a:pPr>
              <a:t>6/6/2013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88B9CE65-0566-4CAB-83BE-D0B30DBA3278}" type="slidenum">
              <a:rPr lang="en-US" altLang="en-US"/>
              <a:pPr>
                <a:defRPr/>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600200"/>
            <a:ext cx="7772400" cy="4525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9C25B3-976D-4684-A72C-EAF9D5E3EAE6}" type="datetimeFigureOut">
              <a:rPr lang="en-US"/>
              <a:pPr>
                <a:defRPr/>
              </a:pPr>
              <a:t>6/6/2013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D3C12F6-5479-42D5-A0B1-8BE45572DF73}" type="slidenum">
              <a:rPr lang="en-US" altLang="en-US"/>
              <a:pPr>
                <a:defRPr/>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B017C4-2696-4C11-B70A-346048192ACC}" type="datetimeFigureOut">
              <a:rPr lang="en-US"/>
              <a:pPr>
                <a:defRPr/>
              </a:pPr>
              <a:t>6/6/2013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AE97F3F-8FFF-4824-9008-2908B0A1A30A}" type="slidenum">
              <a:rPr lang="en-US" altLang="en-US"/>
              <a:pPr>
                <a:defRPr/>
              </a:pPr>
              <a:t>‹#›</a:t>
            </a:fld>
            <a:endParaRPr lang="en-US"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799" y="4406900"/>
            <a:ext cx="7427913" cy="1362075"/>
          </a:xfrm>
        </p:spPr>
        <p:txBody>
          <a:bodyPr/>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1066799" y="2906713"/>
            <a:ext cx="7427913"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9"/>
          <p:cNvSpPr>
            <a:spLocks noGrp="1" noChangeArrowheads="1"/>
          </p:cNvSpPr>
          <p:nvPr>
            <p:ph type="sldNum" sz="quarter" idx="10"/>
          </p:nvPr>
        </p:nvSpPr>
        <p:spPr/>
        <p:txBody>
          <a:bodyPr/>
          <a:lstStyle>
            <a:lvl1pPr>
              <a:defRPr/>
            </a:lvl1pPr>
          </a:lstStyle>
          <a:p>
            <a:pPr>
              <a:defRPr/>
            </a:pPr>
            <a:fld id="{47B056EC-DBCD-431C-8903-57FC366AF7B1}" type="slidenum">
              <a:rPr lang="en-US" altLang="en-US"/>
              <a:pPr>
                <a:defRPr/>
              </a:pPr>
              <a:t>‹#›</a:t>
            </a:fld>
            <a:endParaRPr lang="en-US"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35EAA8B-D895-4D4B-9912-E12A07E06968}" type="datetimeFigureOut">
              <a:rPr lang="en-US" smtClean="0"/>
              <a:pPr>
                <a:defRPr/>
              </a:pPr>
              <a:t>6/6/2013</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B34C5A9-FCE2-46FE-93E7-C8C7DA9100F0}" type="slidenum">
              <a:rPr lang="en-US" altLang="en-US" smtClean="0"/>
              <a:pPr>
                <a:defRPr/>
              </a:pPr>
              <a:t>‹#›</a:t>
            </a:fld>
            <a:endParaRPr lang="en-US"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2C219F-83A8-4DFC-8F12-154FB58BA60F}"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879D2-850C-44B1-8CCC-E726ACFE628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C219F-83A8-4DFC-8F12-154FB58BA60F}"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879D2-850C-44B1-8CCC-E726ACFE628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2C219F-83A8-4DFC-8F12-154FB58BA60F}"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879D2-850C-44B1-8CCC-E726ACFE628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2C219F-83A8-4DFC-8F12-154FB58BA60F}" type="datetimeFigureOut">
              <a:rPr lang="en-US" smtClean="0"/>
              <a:pPr/>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879D2-850C-44B1-8CCC-E726ACFE628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2C219F-83A8-4DFC-8F12-154FB58BA60F}" type="datetimeFigureOut">
              <a:rPr lang="en-US" smtClean="0"/>
              <a:pPr/>
              <a:t>6/6/2013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6879D2-850C-44B1-8CCC-E726ACFE628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2C219F-83A8-4DFC-8F12-154FB58BA60F}" type="datetimeFigureOut">
              <a:rPr lang="en-US" smtClean="0"/>
              <a:pPr/>
              <a:t>6/6/2013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6879D2-850C-44B1-8CCC-E726ACFE628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6"/>
          <p:cNvSpPr/>
          <p:nvPr userDrawn="1"/>
        </p:nvSpPr>
        <p:spPr>
          <a:xfrm>
            <a:off x="968375" y="6096000"/>
            <a:ext cx="8001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a:off x="990600" y="274638"/>
            <a:ext cx="76962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990600" y="1600200"/>
            <a:ext cx="76962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990600" y="6356350"/>
            <a:ext cx="1600200" cy="365125"/>
          </a:xfrm>
        </p:spPr>
        <p:txBody>
          <a:bodyPr/>
          <a:lstStyle>
            <a:lvl1pPr>
              <a:defRPr/>
            </a:lvl1pPr>
          </a:lstStyle>
          <a:p>
            <a:pPr>
              <a:defRPr/>
            </a:pPr>
            <a:fld id="{29CCA787-C8C0-4E87-A7C8-BE4CAA722A18}" type="datetimeFigureOut">
              <a:rPr lang="en-US"/>
              <a:pPr>
                <a:defRPr/>
              </a:pPr>
              <a:t>6/6/2013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39E8ACC-4FD8-4027-AE23-AE9B829CBFDF}" type="slidenum">
              <a:rPr lang="en-US" altLang="en-US"/>
              <a:pPr>
                <a:defRPr/>
              </a:pPr>
              <a:t>‹#›</a:t>
            </a:fld>
            <a:endParaRPr lang="en-US"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C219F-83A8-4DFC-8F12-154FB58BA60F}" type="datetimeFigureOut">
              <a:rPr lang="en-US" smtClean="0"/>
              <a:pPr/>
              <a:t>6/6/2013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6879D2-850C-44B1-8CCC-E726ACFE628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C219F-83A8-4DFC-8F12-154FB58BA60F}" type="datetimeFigureOut">
              <a:rPr lang="en-US" smtClean="0"/>
              <a:pPr/>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879D2-850C-44B1-8CCC-E726ACFE628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C219F-83A8-4DFC-8F12-154FB58BA60F}" type="datetimeFigureOut">
              <a:rPr lang="en-US" smtClean="0"/>
              <a:pPr/>
              <a:t>6/6/2013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6879D2-850C-44B1-8CCC-E726ACFE628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C219F-83A8-4DFC-8F12-154FB58BA60F}"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879D2-850C-44B1-8CCC-E726ACFE628D}"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2C219F-83A8-4DFC-8F12-154FB58BA60F}" type="datetimeFigureOut">
              <a:rPr lang="en-US" smtClean="0"/>
              <a:pPr/>
              <a:t>6/6/2013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6879D2-850C-44B1-8CCC-E726ACFE628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E376E2-2671-45D1-AE5E-4BF2EE3C9DC6}" type="datetimeFigureOut">
              <a:rPr lang="en-US"/>
              <a:pPr>
                <a:defRPr/>
              </a:pPr>
              <a:t>6/6/2013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B5AD3AC-F7AC-402D-9599-B15DE311A6D2}" type="slidenum">
              <a:rPr lang="en-US" altLang="en-US"/>
              <a:pPr>
                <a:defRPr/>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399"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FF2A912-DE49-471A-96D8-92FD9514AF94}" type="datetimeFigureOut">
              <a:rPr lang="en-US"/>
              <a:pPr>
                <a:defRPr/>
              </a:pPr>
              <a:t>6/6/2013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4C3896B-85C7-4DB4-98C9-96ABEF28E22E}" type="slidenum">
              <a:rPr lang="en-US" altLang="en-US"/>
              <a:pPr>
                <a:defRPr/>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399"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876800" y="1535113"/>
            <a:ext cx="381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76800" y="2174875"/>
            <a:ext cx="381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B19C83-312F-49CA-BE8E-13B760EB247C}" type="datetimeFigureOut">
              <a:rPr lang="en-US"/>
              <a:pPr>
                <a:defRPr/>
              </a:pPr>
              <a:t>6/6/2013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4846026-3ABD-49F0-AE3D-BD7D257948B2}" type="slidenum">
              <a:rPr lang="en-US" altLang="en-US"/>
              <a:pPr>
                <a:defRPr/>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482F6A6-C44E-4E79-939C-FA290658D56F}" type="datetimeFigureOut">
              <a:rPr lang="en-US"/>
              <a:pPr>
                <a:defRPr/>
              </a:pPr>
              <a:t>6/6/2013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9D39AC3-2A6D-4129-9536-9397850B3D93}" type="slidenum">
              <a:rPr lang="en-US" altLang="en-US"/>
              <a:pPr>
                <a:defRPr/>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9B7D32-29BC-4047-9990-2DC8B070D1C1}" type="datetimeFigureOut">
              <a:rPr lang="en-US"/>
              <a:pPr>
                <a:defRPr/>
              </a:pPr>
              <a:t>6/6/2013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42EE687-8E3D-43AC-96B6-9670CCF023D6}" type="slidenum">
              <a:rPr lang="en-US" altLang="en-US"/>
              <a:pPr>
                <a:defRPr/>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914400" y="1435100"/>
            <a:ext cx="25511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141D793-479F-4C91-B82F-16C3F9CFE81D}" type="datetimeFigureOut">
              <a:rPr lang="en-US"/>
              <a:pPr>
                <a:defRPr/>
              </a:pPr>
              <a:t>6/6/2013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4043E83-30FF-412D-AF69-7431108FF8F3}" type="slidenum">
              <a:rPr lang="en-US" altLang="en-US"/>
              <a:pPr>
                <a:defRPr/>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B3D131-1689-48BF-AD58-8959E7FCB777}" type="datetimeFigureOut">
              <a:rPr lang="en-US"/>
              <a:pPr>
                <a:defRPr/>
              </a:pPr>
              <a:t>6/6/2013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8D62DCE-86B7-45D6-8AD8-389A2E65271A}" type="slidenum">
              <a:rPr lang="en-US" altLang="en-US"/>
              <a:pPr>
                <a:defRPr/>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102" name="Line 6"/>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sz="1800" dirty="0">
              <a:cs typeface="Arial" charset="0"/>
            </a:endParaRPr>
          </a:p>
        </p:txBody>
      </p:sp>
      <p:pic>
        <p:nvPicPr>
          <p:cNvPr id="1027" name="Picture 10" descr="scale.jpg"/>
          <p:cNvPicPr>
            <a:picLocks noChangeAspect="1"/>
          </p:cNvPicPr>
          <p:nvPr/>
        </p:nvPicPr>
        <p:blipFill>
          <a:blip r:embed="rId15" cstate="print"/>
          <a:srcRect/>
          <a:stretch>
            <a:fillRect/>
          </a:stretch>
        </p:blipFill>
        <p:spPr bwMode="auto">
          <a:xfrm>
            <a:off x="5562600" y="0"/>
            <a:ext cx="3581400" cy="3189288"/>
          </a:xfrm>
          <a:prstGeom prst="rect">
            <a:avLst/>
          </a:prstGeom>
          <a:noFill/>
          <a:ln w="9525">
            <a:noFill/>
            <a:miter lim="800000"/>
            <a:headEnd/>
            <a:tailEnd/>
          </a:ln>
        </p:spPr>
      </p:pic>
      <p:sp>
        <p:nvSpPr>
          <p:cNvPr id="8" name="Rectangle 7"/>
          <p:cNvSpPr/>
          <p:nvPr/>
        </p:nvSpPr>
        <p:spPr>
          <a:xfrm>
            <a:off x="855663" y="1406525"/>
            <a:ext cx="7848600" cy="19050"/>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9" name="Title Placeholder 1"/>
          <p:cNvSpPr>
            <a:spLocks noGrp="1"/>
          </p:cNvSpPr>
          <p:nvPr>
            <p:ph type="title"/>
          </p:nvPr>
        </p:nvSpPr>
        <p:spPr bwMode="auto">
          <a:xfrm>
            <a:off x="914400" y="274638"/>
            <a:ext cx="7772400" cy="1096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30" name="Text Placeholder 2"/>
          <p:cNvSpPr>
            <a:spLocks noGrp="1"/>
          </p:cNvSpPr>
          <p:nvPr>
            <p:ph type="body" idx="1"/>
          </p:nvPr>
        </p:nvSpPr>
        <p:spPr bwMode="auto">
          <a:xfrm>
            <a:off x="914400" y="1600200"/>
            <a:ext cx="7772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914400" y="6356350"/>
            <a:ext cx="1676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35EAA8B-D895-4D4B-9912-E12A07E06968}" type="datetimeFigureOut">
              <a:rPr lang="en-US"/>
              <a:pPr>
                <a:defRPr/>
              </a:pPr>
              <a:t>6/6/2013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B34C5A9-FCE2-46FE-93E7-C8C7DA9100F0}" type="slidenum">
              <a:rPr lang="en-US" altLang="en-US"/>
              <a:pPr>
                <a:defRPr/>
              </a:pPr>
              <a:t>‹#›</a:t>
            </a:fld>
            <a:endParaRPr lang="en-US" altLang="en-US" dirty="0"/>
          </a:p>
        </p:txBody>
      </p:sp>
      <p:pic>
        <p:nvPicPr>
          <p:cNvPr id="1034" name="Picture 11" descr="presentation-sidebar.jpg"/>
          <p:cNvPicPr>
            <a:picLocks noChangeAspect="1"/>
          </p:cNvPicPr>
          <p:nvPr/>
        </p:nvPicPr>
        <p:blipFill>
          <a:blip r:embed="rId16" cstate="print"/>
          <a:srcRect/>
          <a:stretch>
            <a:fillRect/>
          </a:stretch>
        </p:blipFill>
        <p:spPr bwMode="auto">
          <a:xfrm>
            <a:off x="0" y="0"/>
            <a:ext cx="879475" cy="6858000"/>
          </a:xfrm>
          <a:prstGeom prst="rect">
            <a:avLst/>
          </a:prstGeom>
          <a:noFill/>
          <a:ln w="9525">
            <a:noFill/>
            <a:miter lim="800000"/>
            <a:headEnd/>
            <a:tailEnd/>
          </a:ln>
        </p:spPr>
      </p:pic>
      <p:sp>
        <p:nvSpPr>
          <p:cNvPr id="13" name="Rectangle 12"/>
          <p:cNvSpPr/>
          <p:nvPr/>
        </p:nvSpPr>
        <p:spPr>
          <a:xfrm>
            <a:off x="914400" y="228600"/>
            <a:ext cx="7848600" cy="46038"/>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rot="5400000">
            <a:off x="632619" y="521494"/>
            <a:ext cx="609600" cy="46038"/>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p:nvSpPr>
        <p:spPr>
          <a:xfrm rot="5400000">
            <a:off x="8393907" y="1113631"/>
            <a:ext cx="609600" cy="17463"/>
          </a:xfrm>
          <a:prstGeom prst="rect">
            <a:avLst/>
          </a:prstGeom>
          <a:solidFill>
            <a:srgbClr val="00206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77" r:id="rId3"/>
    <p:sldLayoutId id="2147483676" r:id="rId4"/>
    <p:sldLayoutId id="2147483675" r:id="rId5"/>
    <p:sldLayoutId id="2147483674" r:id="rId6"/>
    <p:sldLayoutId id="2147483673" r:id="rId7"/>
    <p:sldLayoutId id="2147483672" r:id="rId8"/>
    <p:sldLayoutId id="2147483671" r:id="rId9"/>
    <p:sldLayoutId id="2147483670" r:id="rId10"/>
    <p:sldLayoutId id="2147483669" r:id="rId11"/>
    <p:sldLayoutId id="2147483680" r:id="rId12"/>
    <p:sldLayoutId id="2147483681" r:id="rId13"/>
  </p:sldLayoutIdLst>
  <p:hf hdr="0" ftr="0" dt="0"/>
  <p:txStyles>
    <p:titleStyle>
      <a:lvl1pPr algn="l" rtl="0" eaLnBrk="0" fontAlgn="base" hangingPunct="0">
        <a:spcBef>
          <a:spcPct val="0"/>
        </a:spcBef>
        <a:spcAft>
          <a:spcPct val="0"/>
        </a:spcAft>
        <a:defRPr sz="4400" b="1" kern="1200">
          <a:solidFill>
            <a:schemeClr val="tx1"/>
          </a:solidFill>
          <a:latin typeface="+mj-lt"/>
          <a:ea typeface="+mj-ea"/>
          <a:cs typeface="+mj-cs"/>
        </a:defRPr>
      </a:lvl1pPr>
      <a:lvl2pPr algn="l" rtl="0" eaLnBrk="0" fontAlgn="base" hangingPunct="0">
        <a:spcBef>
          <a:spcPct val="0"/>
        </a:spcBef>
        <a:spcAft>
          <a:spcPct val="0"/>
        </a:spcAft>
        <a:defRPr sz="4400" b="1">
          <a:solidFill>
            <a:schemeClr val="tx1"/>
          </a:solidFill>
          <a:latin typeface="Calibri" pitchFamily="34" charset="0"/>
        </a:defRPr>
      </a:lvl2pPr>
      <a:lvl3pPr algn="l" rtl="0" eaLnBrk="0" fontAlgn="base" hangingPunct="0">
        <a:spcBef>
          <a:spcPct val="0"/>
        </a:spcBef>
        <a:spcAft>
          <a:spcPct val="0"/>
        </a:spcAft>
        <a:defRPr sz="4400" b="1">
          <a:solidFill>
            <a:schemeClr val="tx1"/>
          </a:solidFill>
          <a:latin typeface="Calibri" pitchFamily="34" charset="0"/>
        </a:defRPr>
      </a:lvl3pPr>
      <a:lvl4pPr algn="l" rtl="0" eaLnBrk="0" fontAlgn="base" hangingPunct="0">
        <a:spcBef>
          <a:spcPct val="0"/>
        </a:spcBef>
        <a:spcAft>
          <a:spcPct val="0"/>
        </a:spcAft>
        <a:defRPr sz="4400" b="1">
          <a:solidFill>
            <a:schemeClr val="tx1"/>
          </a:solidFill>
          <a:latin typeface="Calibri" pitchFamily="34" charset="0"/>
        </a:defRPr>
      </a:lvl4pPr>
      <a:lvl5pPr algn="l" rtl="0" eaLnBrk="0" fontAlgn="base" hangingPunct="0">
        <a:spcBef>
          <a:spcPct val="0"/>
        </a:spcBef>
        <a:spcAft>
          <a:spcPct val="0"/>
        </a:spcAft>
        <a:defRPr sz="4400" b="1">
          <a:solidFill>
            <a:schemeClr val="tx1"/>
          </a:solidFill>
          <a:latin typeface="Calibri" pitchFamily="34" charset="0"/>
        </a:defRPr>
      </a:lvl5pPr>
      <a:lvl6pPr marL="457200" algn="l" rtl="0" fontAlgn="base">
        <a:spcBef>
          <a:spcPct val="0"/>
        </a:spcBef>
        <a:spcAft>
          <a:spcPct val="0"/>
        </a:spcAft>
        <a:defRPr sz="4400" b="1">
          <a:solidFill>
            <a:schemeClr val="tx1"/>
          </a:solidFill>
          <a:latin typeface="Calibri" pitchFamily="34" charset="0"/>
        </a:defRPr>
      </a:lvl6pPr>
      <a:lvl7pPr marL="914400" algn="l" rtl="0" fontAlgn="base">
        <a:spcBef>
          <a:spcPct val="0"/>
        </a:spcBef>
        <a:spcAft>
          <a:spcPct val="0"/>
        </a:spcAft>
        <a:defRPr sz="4400" b="1">
          <a:solidFill>
            <a:schemeClr val="tx1"/>
          </a:solidFill>
          <a:latin typeface="Calibri" pitchFamily="34" charset="0"/>
        </a:defRPr>
      </a:lvl7pPr>
      <a:lvl8pPr marL="1371600" algn="l" rtl="0" fontAlgn="base">
        <a:spcBef>
          <a:spcPct val="0"/>
        </a:spcBef>
        <a:spcAft>
          <a:spcPct val="0"/>
        </a:spcAft>
        <a:defRPr sz="4400" b="1">
          <a:solidFill>
            <a:schemeClr val="tx1"/>
          </a:solidFill>
          <a:latin typeface="Calibri" pitchFamily="34" charset="0"/>
        </a:defRPr>
      </a:lvl8pPr>
      <a:lvl9pPr marL="1828800" algn="l" rtl="0" fontAlgn="base">
        <a:spcBef>
          <a:spcPct val="0"/>
        </a:spcBef>
        <a:spcAft>
          <a:spcPct val="0"/>
        </a:spcAft>
        <a:defRPr sz="4400" b="1">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002060"/>
        </a:buClr>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2060"/>
        </a:buClr>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2060"/>
        </a:buClr>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02060"/>
        </a:buClr>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C219F-83A8-4DFC-8F12-154FB58BA60F}" type="datetimeFigureOut">
              <a:rPr lang="en-US" smtClean="0"/>
              <a:pPr/>
              <a:t>6/6/2013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6879D2-850C-44B1-8CCC-E726ACFE628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hyperlink" Target="http://www.dol.gov/whd/forms/WH-380-E.pdf"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hyperlink" Target="http://www.dol.gov/whd/forms/WH-380-F.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4.bin"/><Relationship Id="rId4" Type="http://schemas.openxmlformats.org/officeDocument/2006/relationships/hyperlink" Target="http://www.dol.gov/whd/forms/WH-384.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oleObject" Target="../embeddings/oleObject5.bin"/><Relationship Id="rId4" Type="http://schemas.openxmlformats.org/officeDocument/2006/relationships/hyperlink" Target="http://www.dol.gov/whd/forms/WH-385.pdf"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6.bin"/><Relationship Id="rId4" Type="http://schemas.openxmlformats.org/officeDocument/2006/relationships/hyperlink" Target="http://www.dol.gov/whd/forms/WH-385.pdf"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hyperlink" Target="http://www.dol.gov/whd/regs/compliance/posters/fmlaen.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dol.gov/whd/forms/WH-381.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www.dol.gov/whd/forms/WH-382.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6"/>
          <p:cNvSpPr>
            <a:spLocks noGrp="1"/>
          </p:cNvSpPr>
          <p:nvPr>
            <p:ph type="ctrTitle"/>
          </p:nvPr>
        </p:nvSpPr>
        <p:spPr>
          <a:xfrm>
            <a:off x="685800" y="2057400"/>
            <a:ext cx="7772400" cy="1543050"/>
          </a:xfrm>
        </p:spPr>
        <p:txBody>
          <a:bodyPr/>
          <a:lstStyle/>
          <a:p>
            <a:pPr eaLnBrk="1" hangingPunct="1"/>
            <a:r>
              <a:rPr lang="en-US" sz="4000" dirty="0" smtClean="0"/>
              <a:t>Family Medical Leave Act and Military Family Leave</a:t>
            </a:r>
          </a:p>
        </p:txBody>
      </p:sp>
      <p:sp>
        <p:nvSpPr>
          <p:cNvPr id="16386" name="Rectangle 3"/>
          <p:cNvSpPr>
            <a:spLocks noGrp="1" noChangeArrowheads="1"/>
          </p:cNvSpPr>
          <p:nvPr>
            <p:ph type="subTitle" idx="1"/>
          </p:nvPr>
        </p:nvSpPr>
        <p:spPr>
          <a:xfrm>
            <a:off x="1371600" y="4343400"/>
            <a:ext cx="7162800" cy="1981200"/>
          </a:xfrm>
        </p:spPr>
        <p:txBody>
          <a:bodyPr/>
          <a:lstStyle/>
          <a:p>
            <a:pPr algn="r" eaLnBrk="1" hangingPunct="1">
              <a:lnSpc>
                <a:spcPct val="80000"/>
              </a:lnSpc>
            </a:pPr>
            <a:endParaRPr lang="en-US" sz="3000" dirty="0" smtClean="0">
              <a:solidFill>
                <a:srgbClr val="898989"/>
              </a:solidFill>
            </a:endParaRPr>
          </a:p>
          <a:p>
            <a:pPr algn="r" eaLnBrk="1" hangingPunct="1">
              <a:lnSpc>
                <a:spcPct val="80000"/>
              </a:lnSpc>
            </a:pPr>
            <a:endParaRPr lang="en-US" sz="3000" dirty="0" smtClean="0">
              <a:solidFill>
                <a:srgbClr val="898989"/>
              </a:solidFill>
            </a:endParaRPr>
          </a:p>
          <a:p>
            <a:pPr algn="r" eaLnBrk="1" hangingPunct="1">
              <a:lnSpc>
                <a:spcPct val="80000"/>
              </a:lnSpc>
            </a:pPr>
            <a:endParaRPr lang="en-US" sz="3000" dirty="0" smtClean="0">
              <a:solidFill>
                <a:srgbClr val="898989"/>
              </a:solidFill>
            </a:endParaRPr>
          </a:p>
          <a:p>
            <a:pPr algn="r" eaLnBrk="1" hangingPunct="1">
              <a:lnSpc>
                <a:spcPct val="80000"/>
              </a:lnSpc>
            </a:pPr>
            <a:r>
              <a:rPr lang="en-US" sz="1800" b="1" dirty="0" smtClean="0">
                <a:solidFill>
                  <a:srgbClr val="898989"/>
                </a:solidFill>
              </a:rPr>
              <a:t>(Updated June 6, 2013)</a:t>
            </a:r>
          </a:p>
          <a:p>
            <a:pPr algn="r" eaLnBrk="1" hangingPunct="1">
              <a:lnSpc>
                <a:spcPct val="80000"/>
              </a:lnSpc>
            </a:pPr>
            <a:endParaRPr lang="en-US" sz="3000" dirty="0" smtClean="0">
              <a:solidFill>
                <a:srgbClr val="898989"/>
              </a:solidFill>
            </a:endParaRPr>
          </a:p>
        </p:txBody>
      </p:sp>
      <p:sp>
        <p:nvSpPr>
          <p:cNvPr id="4" name="Slide Number Placeholder 3"/>
          <p:cNvSpPr>
            <a:spLocks noGrp="1"/>
          </p:cNvSpPr>
          <p:nvPr>
            <p:ph type="sldNum" sz="quarter" idx="12"/>
          </p:nvPr>
        </p:nvSpPr>
        <p:spPr/>
        <p:txBody>
          <a:bodyPr/>
          <a:lstStyle/>
          <a:p>
            <a:pPr>
              <a:defRPr/>
            </a:pPr>
            <a:fld id="{C3216390-5562-469F-B584-CA88EB09060C}" type="slidenum">
              <a:rPr lang="en-US" altLang="en-US"/>
              <a:pPr>
                <a:defRPr/>
              </a:pPr>
              <a:t>1</a:t>
            </a:fld>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idx="4294967295"/>
          </p:nvPr>
        </p:nvSpPr>
        <p:spPr/>
        <p:txBody>
          <a:bodyPr/>
          <a:lstStyle/>
          <a:p>
            <a:r>
              <a:rPr lang="en-US" sz="4000" dirty="0" smtClean="0"/>
              <a:t>Employee Medical Certification Form</a:t>
            </a:r>
            <a:endParaRPr lang="en-US" sz="2400" dirty="0" smtClean="0"/>
          </a:p>
        </p:txBody>
      </p:sp>
      <p:sp>
        <p:nvSpPr>
          <p:cNvPr id="26626" name="Rectangle 3"/>
          <p:cNvSpPr>
            <a:spLocks noGrp="1"/>
          </p:cNvSpPr>
          <p:nvPr>
            <p:ph type="body" idx="4294967295"/>
          </p:nvPr>
        </p:nvSpPr>
        <p:spPr>
          <a:xfrm>
            <a:off x="914400" y="2438400"/>
            <a:ext cx="4724400" cy="3306763"/>
          </a:xfrm>
        </p:spPr>
        <p:txBody>
          <a:bodyPr/>
          <a:lstStyle/>
          <a:p>
            <a:pPr lvl="1"/>
            <a:r>
              <a:rPr lang="en-US" sz="2400" dirty="0" smtClean="0"/>
              <a:t>Provides space for employee’s                              essential job functions</a:t>
            </a:r>
          </a:p>
          <a:p>
            <a:pPr lvl="1"/>
            <a:r>
              <a:rPr lang="en-US" sz="2400" dirty="0" smtClean="0"/>
              <a:t>Check off to indicate that the                 </a:t>
            </a:r>
          </a:p>
          <a:p>
            <a:pPr lvl="1">
              <a:buNone/>
            </a:pPr>
            <a:r>
              <a:rPr lang="en-US" sz="2400" dirty="0" smtClean="0"/>
              <a:t>	employee’s job description is                                attached</a:t>
            </a:r>
          </a:p>
          <a:p>
            <a:pPr>
              <a:buNone/>
            </a:pPr>
            <a:r>
              <a:rPr lang="en-US" sz="2400" dirty="0" smtClean="0"/>
              <a:t>Employee allowed</a:t>
            </a:r>
            <a:r>
              <a:rPr lang="en-US" sz="2400" u="sng" dirty="0" smtClean="0"/>
              <a:t> 7 calendar                                                   days </a:t>
            </a:r>
            <a:r>
              <a:rPr lang="en-US" sz="2400" dirty="0" smtClean="0"/>
              <a:t>to provide the additional                                 information if the certification                                                 is incomplete or insufficient</a:t>
            </a:r>
          </a:p>
        </p:txBody>
      </p:sp>
      <p:sp>
        <p:nvSpPr>
          <p:cNvPr id="4" name="TextBox 3"/>
          <p:cNvSpPr txBox="1"/>
          <p:nvPr/>
        </p:nvSpPr>
        <p:spPr>
          <a:xfrm>
            <a:off x="990600" y="1447800"/>
            <a:ext cx="7620000" cy="830997"/>
          </a:xfrm>
          <a:prstGeom prst="rect">
            <a:avLst/>
          </a:prstGeom>
          <a:noFill/>
        </p:spPr>
        <p:txBody>
          <a:bodyPr wrap="square" rtlCol="0">
            <a:spAutoFit/>
          </a:bodyPr>
          <a:lstStyle/>
          <a:p>
            <a:pPr algn="ctr"/>
            <a:r>
              <a:rPr lang="en-US" sz="2400" dirty="0" smtClean="0"/>
              <a:t>Certification of Health Care Provider for Employee’s Serious Health Condition (</a:t>
            </a:r>
            <a:r>
              <a:rPr lang="en-US" sz="2400" dirty="0" smtClean="0">
                <a:hlinkClick r:id="rId4"/>
              </a:rPr>
              <a:t>Form WH‐ 380‐E</a:t>
            </a:r>
            <a:r>
              <a:rPr lang="en-US" sz="2400" dirty="0" smtClean="0"/>
              <a:t>)</a:t>
            </a:r>
            <a:endParaRPr lang="en-US" sz="2400" dirty="0"/>
          </a:p>
        </p:txBody>
      </p:sp>
      <p:graphicFrame>
        <p:nvGraphicFramePr>
          <p:cNvPr id="2050" name="Object 2"/>
          <p:cNvGraphicFramePr>
            <a:graphicFrameLocks noChangeAspect="1"/>
          </p:cNvGraphicFramePr>
          <p:nvPr/>
        </p:nvGraphicFramePr>
        <p:xfrm>
          <a:off x="5562600" y="2286000"/>
          <a:ext cx="3140075" cy="4064000"/>
        </p:xfrm>
        <a:graphic>
          <a:graphicData uri="http://schemas.openxmlformats.org/presentationml/2006/ole">
            <p:oleObj spid="_x0000_s2050" name="Acrobat Document" r:id="rId5" imgW="7745400" imgH="10023480" progId="AcroExch.Document.7">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idx="4294967295"/>
          </p:nvPr>
        </p:nvSpPr>
        <p:spPr/>
        <p:txBody>
          <a:bodyPr/>
          <a:lstStyle/>
          <a:p>
            <a:r>
              <a:rPr lang="en-US" sz="4000" dirty="0" smtClean="0"/>
              <a:t>Family Member Medical Certification Form </a:t>
            </a:r>
            <a:r>
              <a:rPr lang="en-US" sz="2400" dirty="0" smtClean="0"/>
              <a:t>(new)</a:t>
            </a:r>
          </a:p>
        </p:txBody>
      </p:sp>
      <p:sp>
        <p:nvSpPr>
          <p:cNvPr id="27650" name="Rectangle 3"/>
          <p:cNvSpPr>
            <a:spLocks noGrp="1"/>
          </p:cNvSpPr>
          <p:nvPr>
            <p:ph type="body" idx="4294967295"/>
          </p:nvPr>
        </p:nvSpPr>
        <p:spPr>
          <a:xfrm>
            <a:off x="914400" y="2667000"/>
            <a:ext cx="7772400" cy="3505200"/>
          </a:xfrm>
        </p:spPr>
        <p:txBody>
          <a:bodyPr/>
          <a:lstStyle/>
          <a:p>
            <a:pPr lvl="1"/>
            <a:r>
              <a:rPr lang="en-US" sz="2000" dirty="0" smtClean="0"/>
              <a:t>Asks for detailed information about the                                       family members’ condition</a:t>
            </a:r>
          </a:p>
          <a:p>
            <a:pPr lvl="1"/>
            <a:r>
              <a:rPr lang="en-US" sz="2000" dirty="0" smtClean="0"/>
              <a:t>Amount of time the employee might                    </a:t>
            </a:r>
          </a:p>
          <a:p>
            <a:pPr lvl="1">
              <a:buNone/>
            </a:pPr>
            <a:r>
              <a:rPr lang="en-US" sz="2000" dirty="0" smtClean="0"/>
              <a:t>	need to care for the family member</a:t>
            </a:r>
          </a:p>
          <a:p>
            <a:endParaRPr lang="en-US" sz="2400" dirty="0" smtClean="0"/>
          </a:p>
          <a:p>
            <a:pPr>
              <a:buNone/>
            </a:pPr>
            <a:r>
              <a:rPr lang="en-US" sz="2400" dirty="0" smtClean="0"/>
              <a:t>Employee allowed </a:t>
            </a:r>
            <a:r>
              <a:rPr lang="en-US" sz="2400" u="sng" dirty="0" smtClean="0"/>
              <a:t>7 calendar days </a:t>
            </a:r>
            <a:r>
              <a:rPr lang="en-US" sz="2400" dirty="0" smtClean="0"/>
              <a:t>to </a:t>
            </a:r>
          </a:p>
          <a:p>
            <a:pPr>
              <a:buNone/>
            </a:pPr>
            <a:r>
              <a:rPr lang="en-US" sz="2400" dirty="0" smtClean="0"/>
              <a:t>provide additional information if the </a:t>
            </a:r>
          </a:p>
          <a:p>
            <a:pPr>
              <a:buNone/>
            </a:pPr>
            <a:r>
              <a:rPr lang="en-US" sz="2400" dirty="0" smtClean="0"/>
              <a:t>certification is incomplete or insufficient</a:t>
            </a:r>
          </a:p>
        </p:txBody>
      </p:sp>
      <p:sp>
        <p:nvSpPr>
          <p:cNvPr id="4" name="TextBox 3"/>
          <p:cNvSpPr txBox="1"/>
          <p:nvPr/>
        </p:nvSpPr>
        <p:spPr>
          <a:xfrm>
            <a:off x="1066800" y="1676400"/>
            <a:ext cx="7086600" cy="830997"/>
          </a:xfrm>
          <a:prstGeom prst="rect">
            <a:avLst/>
          </a:prstGeom>
          <a:noFill/>
        </p:spPr>
        <p:txBody>
          <a:bodyPr wrap="square" rtlCol="0">
            <a:spAutoFit/>
          </a:bodyPr>
          <a:lstStyle/>
          <a:p>
            <a:r>
              <a:rPr lang="en-US" sz="2400" dirty="0" smtClean="0"/>
              <a:t>Certification of Health Care Provider for Family Member’s Serious Health Condition (</a:t>
            </a:r>
            <a:r>
              <a:rPr lang="en-US" sz="2400" dirty="0" smtClean="0">
                <a:hlinkClick r:id="rId4"/>
              </a:rPr>
              <a:t>WH‐380‐F</a:t>
            </a:r>
            <a:r>
              <a:rPr lang="en-US" sz="2400" dirty="0" smtClean="0"/>
              <a:t>)</a:t>
            </a:r>
          </a:p>
        </p:txBody>
      </p:sp>
      <p:graphicFrame>
        <p:nvGraphicFramePr>
          <p:cNvPr id="3074" name="Object 2"/>
          <p:cNvGraphicFramePr>
            <a:graphicFrameLocks noChangeAspect="1"/>
          </p:cNvGraphicFramePr>
          <p:nvPr/>
        </p:nvGraphicFramePr>
        <p:xfrm>
          <a:off x="6019800" y="2438400"/>
          <a:ext cx="2835275" cy="4064000"/>
        </p:xfrm>
        <a:graphic>
          <a:graphicData uri="http://schemas.openxmlformats.org/presentationml/2006/ole">
            <p:oleObj spid="_x0000_s3074" name="Acrobat Document" r:id="rId5" imgW="7745400" imgH="10023480" progId="AcroExch.Document.7">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Clarification and Authentication</a:t>
            </a:r>
            <a:endParaRPr lang="en-US" sz="4000" dirty="0"/>
          </a:p>
        </p:txBody>
      </p:sp>
      <p:sp>
        <p:nvSpPr>
          <p:cNvPr id="3" name="Content Placeholder 2"/>
          <p:cNvSpPr>
            <a:spLocks noGrp="1"/>
          </p:cNvSpPr>
          <p:nvPr>
            <p:ph idx="1"/>
          </p:nvPr>
        </p:nvSpPr>
        <p:spPr/>
        <p:txBody>
          <a:bodyPr/>
          <a:lstStyle/>
          <a:p>
            <a:r>
              <a:rPr lang="en-US" sz="2800" dirty="0" smtClean="0"/>
              <a:t>Employer may contact the health care provider to</a:t>
            </a:r>
          </a:p>
          <a:p>
            <a:pPr lvl="1"/>
            <a:r>
              <a:rPr lang="en-US" sz="2000" dirty="0" smtClean="0"/>
              <a:t>Clarify information on medical certification form</a:t>
            </a:r>
          </a:p>
          <a:p>
            <a:pPr lvl="1"/>
            <a:r>
              <a:rPr lang="en-US" sz="2000" dirty="0" smtClean="0"/>
              <a:t>Authenticate medical certification form</a:t>
            </a:r>
          </a:p>
          <a:p>
            <a:r>
              <a:rPr lang="en-US" sz="2800" dirty="0" smtClean="0"/>
              <a:t>Limited to contacting health care provider to</a:t>
            </a:r>
          </a:p>
          <a:p>
            <a:pPr lvl="1"/>
            <a:r>
              <a:rPr lang="en-US" sz="2000" dirty="0" smtClean="0"/>
              <a:t>understand handwriting on the certification</a:t>
            </a:r>
          </a:p>
          <a:p>
            <a:pPr lvl="1"/>
            <a:r>
              <a:rPr lang="en-US" sz="2000" dirty="0" smtClean="0"/>
              <a:t>understand the meaning of a response</a:t>
            </a:r>
          </a:p>
          <a:p>
            <a:pPr lvl="1"/>
            <a:r>
              <a:rPr lang="en-US" sz="2000" dirty="0" smtClean="0"/>
              <a:t>request verification that information on the certification form was completed and/or authorized by the health care provider who signed the document</a:t>
            </a:r>
          </a:p>
          <a:p>
            <a:r>
              <a:rPr lang="en-US" sz="2800" dirty="0" smtClean="0"/>
              <a:t>No additional medical information may be requested</a:t>
            </a:r>
            <a:endParaRPr lang="en-US" sz="2800"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12</a:t>
            </a:fld>
            <a:endParaRPr lang="en-US"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Clarification and Authentication</a:t>
            </a:r>
            <a:endParaRPr lang="en-US" sz="4000" dirty="0"/>
          </a:p>
        </p:txBody>
      </p:sp>
      <p:sp>
        <p:nvSpPr>
          <p:cNvPr id="3" name="Content Placeholder 2"/>
          <p:cNvSpPr>
            <a:spLocks noGrp="1"/>
          </p:cNvSpPr>
          <p:nvPr>
            <p:ph idx="1"/>
          </p:nvPr>
        </p:nvSpPr>
        <p:spPr/>
        <p:txBody>
          <a:bodyPr/>
          <a:lstStyle/>
          <a:p>
            <a:r>
              <a:rPr lang="en-US" sz="2400" dirty="0" smtClean="0"/>
              <a:t>HIPAA requirements must be satisfied when employee’s health information is shared with an employer by a HIPAA‐covered health care provider</a:t>
            </a:r>
          </a:p>
          <a:p>
            <a:r>
              <a:rPr lang="en-US" sz="2400" dirty="0" smtClean="0"/>
              <a:t>It is employee’s responsibility to provide complete and sufficient certification and clarifications, if necessary</a:t>
            </a:r>
          </a:p>
          <a:p>
            <a:r>
              <a:rPr lang="en-US" sz="2400" dirty="0" smtClean="0"/>
              <a:t>If employee does not provide a required HIPAA release, does not authorize employer to clarify the certification with the health care provider, and does not otherwise clarify the certification, FMLA Leave may be denied</a:t>
            </a:r>
            <a:endParaRPr lang="en-US"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13</a:t>
            </a:fld>
            <a:endParaRPr lang="en-US"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Clarification and Authentication</a:t>
            </a:r>
            <a:endParaRPr lang="en-US" sz="4000" dirty="0"/>
          </a:p>
        </p:txBody>
      </p:sp>
      <p:sp>
        <p:nvSpPr>
          <p:cNvPr id="3" name="Content Placeholder 2"/>
          <p:cNvSpPr>
            <a:spLocks noGrp="1"/>
          </p:cNvSpPr>
          <p:nvPr>
            <p:ph idx="1"/>
          </p:nvPr>
        </p:nvSpPr>
        <p:spPr/>
        <p:txBody>
          <a:bodyPr/>
          <a:lstStyle/>
          <a:p>
            <a:r>
              <a:rPr lang="en-US" sz="2800" dirty="0" smtClean="0"/>
              <a:t>Employer contact must be made by</a:t>
            </a:r>
          </a:p>
          <a:p>
            <a:pPr lvl="1"/>
            <a:r>
              <a:rPr lang="en-US" sz="2400" dirty="0" smtClean="0"/>
              <a:t>Health care professional</a:t>
            </a:r>
          </a:p>
          <a:p>
            <a:pPr lvl="1"/>
            <a:r>
              <a:rPr lang="en-US" sz="2400" dirty="0" smtClean="0"/>
              <a:t>Human resources professional</a:t>
            </a:r>
          </a:p>
          <a:p>
            <a:pPr lvl="1"/>
            <a:r>
              <a:rPr lang="en-US" sz="2400" dirty="0" smtClean="0"/>
              <a:t>Leave administrator</a:t>
            </a:r>
          </a:p>
          <a:p>
            <a:pPr lvl="1"/>
            <a:r>
              <a:rPr lang="en-US" sz="2400" dirty="0" smtClean="0"/>
              <a:t>Management official</a:t>
            </a:r>
          </a:p>
          <a:p>
            <a:pPr>
              <a:buNone/>
            </a:pPr>
            <a:r>
              <a:rPr lang="en-US" sz="2800" dirty="0" smtClean="0"/>
              <a:t>(as determined by the employing department)</a:t>
            </a:r>
          </a:p>
          <a:p>
            <a:r>
              <a:rPr lang="en-US" sz="2800" b="1" dirty="0" smtClean="0"/>
              <a:t>Under no circumstances may the employee’s direct supervisor contact the employee’s health care provider</a:t>
            </a:r>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14</a:t>
            </a:fld>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Information Nondiscrimination Act (GINA)</a:t>
            </a:r>
            <a:endParaRPr lang="en-US" dirty="0"/>
          </a:p>
        </p:txBody>
      </p:sp>
      <p:sp>
        <p:nvSpPr>
          <p:cNvPr id="3" name="Content Placeholder 2"/>
          <p:cNvSpPr>
            <a:spLocks noGrp="1"/>
          </p:cNvSpPr>
          <p:nvPr>
            <p:ph idx="1"/>
          </p:nvPr>
        </p:nvSpPr>
        <p:spPr>
          <a:xfrm>
            <a:off x="1066800" y="1447800"/>
            <a:ext cx="7696200" cy="4830763"/>
          </a:xfrm>
        </p:spPr>
        <p:txBody>
          <a:bodyPr/>
          <a:lstStyle/>
          <a:p>
            <a:r>
              <a:rPr lang="en-US" dirty="0" smtClean="0"/>
              <a:t>Title II – Genetic Nondiscrimination in Employment</a:t>
            </a:r>
          </a:p>
          <a:p>
            <a:r>
              <a:rPr lang="en-US" dirty="0" smtClean="0"/>
              <a:t>What is genetic information?</a:t>
            </a:r>
          </a:p>
          <a:p>
            <a:r>
              <a:rPr lang="en-US" dirty="0" smtClean="0"/>
              <a:t>Title II of GINA prohibits use of genetic information for purposes of:</a:t>
            </a:r>
          </a:p>
          <a:p>
            <a:pPr lvl="1"/>
            <a:r>
              <a:rPr lang="en-US" dirty="0" smtClean="0"/>
              <a:t>Discrimination</a:t>
            </a:r>
          </a:p>
          <a:p>
            <a:pPr lvl="1"/>
            <a:r>
              <a:rPr lang="en-US" dirty="0" smtClean="0"/>
              <a:t>Harassment</a:t>
            </a:r>
          </a:p>
          <a:p>
            <a:pPr lvl="1"/>
            <a:r>
              <a:rPr lang="en-US" dirty="0" smtClean="0"/>
              <a:t>Retaliation</a:t>
            </a:r>
          </a:p>
          <a:p>
            <a:r>
              <a:rPr lang="en-US" dirty="0" smtClean="0"/>
              <a:t>Confidentiality of Genetic Information</a:t>
            </a:r>
          </a:p>
          <a:p>
            <a:endParaRPr lang="en-US"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15</a:t>
            </a:fld>
            <a:endParaRPr lang="en-US"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New Medical Certifications</a:t>
            </a:r>
            <a:endParaRPr lang="en-US" sz="4000" dirty="0"/>
          </a:p>
        </p:txBody>
      </p:sp>
      <p:sp>
        <p:nvSpPr>
          <p:cNvPr id="3" name="Content Placeholder 2"/>
          <p:cNvSpPr>
            <a:spLocks noGrp="1"/>
          </p:cNvSpPr>
          <p:nvPr>
            <p:ph idx="1"/>
          </p:nvPr>
        </p:nvSpPr>
        <p:spPr>
          <a:xfrm>
            <a:off x="990600" y="1524000"/>
            <a:ext cx="7696200" cy="4724400"/>
          </a:xfrm>
        </p:spPr>
        <p:txBody>
          <a:bodyPr/>
          <a:lstStyle/>
          <a:p>
            <a:r>
              <a:rPr lang="en-US" sz="2200" dirty="0" smtClean="0"/>
              <a:t>Approval is on leave year basis</a:t>
            </a:r>
          </a:p>
          <a:p>
            <a:r>
              <a:rPr lang="en-US" sz="2200" dirty="0" smtClean="0"/>
              <a:t>If the need for leave lasts beyond the leave year, employee can be required to provide a new medical certification in each subsequent leave year</a:t>
            </a:r>
          </a:p>
          <a:p>
            <a:pPr lvl="1"/>
            <a:r>
              <a:rPr lang="en-US" sz="2000" dirty="0" smtClean="0"/>
              <a:t>Second opinion (paid by employer) can be requested on new certification</a:t>
            </a:r>
          </a:p>
          <a:p>
            <a:r>
              <a:rPr lang="en-US" sz="2200" dirty="0" smtClean="0"/>
              <a:t>EXAMPLE:</a:t>
            </a:r>
          </a:p>
          <a:p>
            <a:pPr>
              <a:buNone/>
            </a:pPr>
            <a:r>
              <a:rPr lang="en-US" sz="2200" dirty="0" smtClean="0"/>
              <a:t>	John provides a certification for intermittent leave on May 1st. The duration is “unknown”; leave is approved to the end of the leave year (December 31).  John can be required to provide a new certification at the start of the new leave year on January 1 and a second opinion can be requested.</a:t>
            </a:r>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16</a:t>
            </a:fld>
            <a:endParaRPr lang="en-US"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Fitness for Duty</a:t>
            </a:r>
            <a:endParaRPr lang="en-US" sz="4000" dirty="0"/>
          </a:p>
        </p:txBody>
      </p:sp>
      <p:sp>
        <p:nvSpPr>
          <p:cNvPr id="3" name="Content Placeholder 2"/>
          <p:cNvSpPr>
            <a:spLocks noGrp="1"/>
          </p:cNvSpPr>
          <p:nvPr>
            <p:ph idx="1"/>
          </p:nvPr>
        </p:nvSpPr>
        <p:spPr/>
        <p:txBody>
          <a:bodyPr/>
          <a:lstStyle/>
          <a:p>
            <a:r>
              <a:rPr lang="en-US" sz="2800" dirty="0" smtClean="0"/>
              <a:t>Employer may require a fitness‐for‐duty certification</a:t>
            </a:r>
          </a:p>
          <a:p>
            <a:r>
              <a:rPr lang="en-US" sz="2800" dirty="0" smtClean="0"/>
              <a:t>May require the certification to specifically address:</a:t>
            </a:r>
          </a:p>
          <a:p>
            <a:pPr lvl="1"/>
            <a:r>
              <a:rPr lang="en-US" sz="2400" dirty="0" smtClean="0"/>
              <a:t>employee’s ability to perform the essential functions of their position</a:t>
            </a:r>
          </a:p>
          <a:p>
            <a:r>
              <a:rPr lang="en-US" sz="2800" dirty="0" smtClean="0"/>
              <a:t>The employee must be provided with a list of essential functions of the employee’s job no later than when the Designation Notice is provided to the employee.</a:t>
            </a:r>
            <a:endParaRPr lang="en-US" sz="2800"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17</a:t>
            </a:fld>
            <a:endParaRPr lang="en-U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Light Duty</a:t>
            </a:r>
            <a:endParaRPr lang="en-US" sz="4000" dirty="0"/>
          </a:p>
        </p:txBody>
      </p:sp>
      <p:sp>
        <p:nvSpPr>
          <p:cNvPr id="3" name="Content Placeholder 2"/>
          <p:cNvSpPr>
            <a:spLocks noGrp="1"/>
          </p:cNvSpPr>
          <p:nvPr>
            <p:ph idx="1"/>
          </p:nvPr>
        </p:nvSpPr>
        <p:spPr/>
        <p:txBody>
          <a:bodyPr/>
          <a:lstStyle/>
          <a:p>
            <a:r>
              <a:rPr lang="en-US" sz="2800" dirty="0" smtClean="0"/>
              <a:t>Time that an employee spends working light duty does </a:t>
            </a:r>
            <a:r>
              <a:rPr lang="en-US" sz="2800" b="1" i="1" dirty="0" smtClean="0"/>
              <a:t>not</a:t>
            </a:r>
            <a:r>
              <a:rPr lang="en-US" sz="2800" dirty="0" smtClean="0"/>
              <a:t> count toward the 12 week FMLA entitlement during the leave year</a:t>
            </a:r>
          </a:p>
          <a:p>
            <a:r>
              <a:rPr lang="en-US" sz="2800" dirty="0" smtClean="0"/>
              <a:t>Employee is entitled to job restoration for the remainder of the leave year</a:t>
            </a:r>
            <a:endParaRPr lang="en-US" sz="2800"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18</a:t>
            </a:fld>
            <a:endParaRPr lang="en-US"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Accrued Leave</a:t>
            </a:r>
            <a:endParaRPr lang="en-US" dirty="0"/>
          </a:p>
        </p:txBody>
      </p:sp>
      <p:sp>
        <p:nvSpPr>
          <p:cNvPr id="3" name="Content Placeholder 2"/>
          <p:cNvSpPr>
            <a:spLocks noGrp="1"/>
          </p:cNvSpPr>
          <p:nvPr>
            <p:ph idx="1"/>
          </p:nvPr>
        </p:nvSpPr>
        <p:spPr/>
        <p:txBody>
          <a:bodyPr/>
          <a:lstStyle/>
          <a:p>
            <a:r>
              <a:rPr lang="en-US" sz="2800" dirty="0" smtClean="0"/>
              <a:t>Employees may request or may be required to use accrued leave during periods of FMLA Leave</a:t>
            </a:r>
          </a:p>
          <a:p>
            <a:pPr lvl="1"/>
            <a:r>
              <a:rPr lang="en-US" sz="2400" dirty="0" smtClean="0"/>
              <a:t>Accrued Compensatory Leave</a:t>
            </a:r>
          </a:p>
          <a:p>
            <a:pPr lvl="1"/>
            <a:r>
              <a:rPr lang="en-US" sz="2400" dirty="0" smtClean="0"/>
              <a:t>Sick Leave</a:t>
            </a:r>
          </a:p>
          <a:p>
            <a:pPr lvl="1"/>
            <a:r>
              <a:rPr lang="en-US" sz="2400" dirty="0" smtClean="0"/>
              <a:t>Annual Leave</a:t>
            </a:r>
          </a:p>
          <a:p>
            <a:pPr>
              <a:buNone/>
            </a:pPr>
            <a:r>
              <a:rPr lang="en-US" sz="2800" dirty="0" smtClean="0"/>
              <a:t>	</a:t>
            </a:r>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19</a:t>
            </a:fld>
            <a:endParaRPr lang="en-US"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p:txBody>
          <a:bodyPr/>
          <a:lstStyle/>
          <a:p>
            <a:r>
              <a:rPr lang="en-US" dirty="0" smtClean="0"/>
              <a:t>Webinar Objectives</a:t>
            </a:r>
          </a:p>
        </p:txBody>
      </p:sp>
      <p:sp>
        <p:nvSpPr>
          <p:cNvPr id="18434" name="Rectangle 3"/>
          <p:cNvSpPr>
            <a:spLocks noGrp="1"/>
          </p:cNvSpPr>
          <p:nvPr>
            <p:ph type="body" idx="4294967295"/>
          </p:nvPr>
        </p:nvSpPr>
        <p:spPr/>
        <p:txBody>
          <a:bodyPr/>
          <a:lstStyle/>
          <a:p>
            <a:pPr algn="ctr">
              <a:buFont typeface="Wingdings" pitchFamily="2" charset="2"/>
              <a:buNone/>
            </a:pPr>
            <a:r>
              <a:rPr lang="en-US" sz="1800" dirty="0" smtClean="0"/>
              <a:t>The objective of this workshop is to provide an overview of the key changes in the Family Medical Leave Act and Military Family Leave</a:t>
            </a:r>
          </a:p>
          <a:p>
            <a:r>
              <a:rPr lang="en-US" sz="2400" dirty="0" smtClean="0"/>
              <a:t>FMLA</a:t>
            </a:r>
          </a:p>
          <a:p>
            <a:pPr lvl="1"/>
            <a:r>
              <a:rPr lang="en-US" sz="2000" dirty="0" smtClean="0"/>
              <a:t>Background Information</a:t>
            </a:r>
          </a:p>
          <a:p>
            <a:pPr lvl="1"/>
            <a:r>
              <a:rPr lang="en-US" sz="2000" dirty="0" smtClean="0"/>
              <a:t>Required Posting</a:t>
            </a:r>
          </a:p>
          <a:p>
            <a:pPr lvl="1"/>
            <a:r>
              <a:rPr lang="en-US" sz="2000" dirty="0" smtClean="0"/>
              <a:t>Required Employer Notices</a:t>
            </a:r>
          </a:p>
          <a:p>
            <a:pPr lvl="1"/>
            <a:r>
              <a:rPr lang="en-US" sz="2000" dirty="0" smtClean="0"/>
              <a:t>Required Employee Notice</a:t>
            </a:r>
          </a:p>
          <a:p>
            <a:pPr lvl="1"/>
            <a:r>
              <a:rPr lang="en-US" sz="2000" dirty="0" smtClean="0"/>
              <a:t>Certification Forms</a:t>
            </a:r>
          </a:p>
          <a:p>
            <a:pPr lvl="1"/>
            <a:r>
              <a:rPr lang="en-US" sz="2000" dirty="0" smtClean="0"/>
              <a:t>Clarification and Authentication</a:t>
            </a:r>
          </a:p>
          <a:p>
            <a:pPr lvl="1"/>
            <a:r>
              <a:rPr lang="en-US" sz="2000" dirty="0" smtClean="0"/>
              <a:t>Genetic Information Non-discrimination Act (GINA)</a:t>
            </a:r>
          </a:p>
          <a:p>
            <a:pPr lvl="1"/>
            <a:r>
              <a:rPr lang="en-US" sz="2000" dirty="0" smtClean="0"/>
              <a:t>Changes to FMLA – New Certification, Fitness for Duty, Light Duty, Compensatory Leave, and Overtime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Inability to Work Overtime</a:t>
            </a:r>
            <a:endParaRPr lang="en-US" dirty="0"/>
          </a:p>
        </p:txBody>
      </p:sp>
      <p:sp>
        <p:nvSpPr>
          <p:cNvPr id="3" name="Content Placeholder 2"/>
          <p:cNvSpPr>
            <a:spLocks noGrp="1"/>
          </p:cNvSpPr>
          <p:nvPr>
            <p:ph idx="1"/>
          </p:nvPr>
        </p:nvSpPr>
        <p:spPr/>
        <p:txBody>
          <a:bodyPr/>
          <a:lstStyle/>
          <a:p>
            <a:r>
              <a:rPr lang="en-US" sz="2800" dirty="0" smtClean="0"/>
              <a:t>Missed overtime must be counted against an employee’s FMLA entitlement if the employee would have been required to work overtime but for their FMLA condition</a:t>
            </a:r>
            <a:endParaRPr lang="en-US" sz="2800"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20</a:t>
            </a:fld>
            <a:endParaRPr lang="en-US"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Personnel Action Requests (PAR’s)</a:t>
            </a:r>
            <a:endParaRPr lang="en-US" dirty="0"/>
          </a:p>
        </p:txBody>
      </p:sp>
      <p:sp>
        <p:nvSpPr>
          <p:cNvPr id="3" name="Content Placeholder 2"/>
          <p:cNvSpPr>
            <a:spLocks noGrp="1"/>
          </p:cNvSpPr>
          <p:nvPr>
            <p:ph idx="1"/>
          </p:nvPr>
        </p:nvSpPr>
        <p:spPr/>
        <p:txBody>
          <a:bodyPr/>
          <a:lstStyle/>
          <a:p>
            <a:r>
              <a:rPr lang="en-US" dirty="0" smtClean="0"/>
              <a:t> Employee out for a full calendar month</a:t>
            </a:r>
          </a:p>
          <a:p>
            <a:pPr lvl="1"/>
            <a:r>
              <a:rPr lang="en-US" dirty="0" smtClean="0"/>
              <a:t>BOMS transaction code 58 (Leave of Absence)</a:t>
            </a:r>
          </a:p>
          <a:p>
            <a:r>
              <a:rPr lang="en-US" dirty="0" smtClean="0"/>
              <a:t>Employee out for less than a calendar month</a:t>
            </a:r>
          </a:p>
          <a:p>
            <a:pPr lvl="1"/>
            <a:r>
              <a:rPr lang="en-US" dirty="0" smtClean="0"/>
              <a:t>BOMS transaction code 98 (Miscellaneous Change)</a:t>
            </a:r>
          </a:p>
          <a:p>
            <a:endParaRPr lang="en-US"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21</a:t>
            </a:fld>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Military Family Leave</a:t>
            </a:r>
            <a:endParaRPr lang="en-US" sz="2400" dirty="0"/>
          </a:p>
        </p:txBody>
      </p:sp>
      <p:sp>
        <p:nvSpPr>
          <p:cNvPr id="3" name="Content Placeholder 2"/>
          <p:cNvSpPr>
            <a:spLocks noGrp="1"/>
          </p:cNvSpPr>
          <p:nvPr>
            <p:ph idx="1"/>
          </p:nvPr>
        </p:nvSpPr>
        <p:spPr>
          <a:xfrm>
            <a:off x="990600" y="1447800"/>
            <a:ext cx="7696200" cy="4953000"/>
          </a:xfrm>
        </p:spPr>
        <p:txBody>
          <a:bodyPr/>
          <a:lstStyle/>
          <a:p>
            <a:r>
              <a:rPr lang="en-US" sz="2000" b="1" dirty="0" smtClean="0"/>
              <a:t>Qualifying Exigency Leave</a:t>
            </a:r>
          </a:p>
          <a:p>
            <a:pPr lvl="1"/>
            <a:r>
              <a:rPr lang="en-US" sz="2000" dirty="0" smtClean="0"/>
              <a:t>Leave taken by an eligible employee for any qualifying exigency arising out of the fact that a military member (National Guard and Reserves and Regular Armed Forces) is on covered active duty or call to active duty status</a:t>
            </a:r>
          </a:p>
          <a:p>
            <a:r>
              <a:rPr lang="en-US" sz="2000" b="1" dirty="0" smtClean="0"/>
              <a:t>Military Caregiver Leave</a:t>
            </a:r>
          </a:p>
          <a:p>
            <a:pPr lvl="1"/>
            <a:r>
              <a:rPr lang="en-US" sz="2000" dirty="0" smtClean="0"/>
              <a:t>Leave taken by an eligible employee to care for a covered </a:t>
            </a:r>
            <a:r>
              <a:rPr lang="en-US" sz="2000" dirty="0" err="1" smtClean="0"/>
              <a:t>servicemember</a:t>
            </a:r>
            <a:r>
              <a:rPr lang="en-US" sz="2000" dirty="0" smtClean="0"/>
              <a:t> or certain veterans with a serious injury or illness</a:t>
            </a:r>
          </a:p>
          <a:p>
            <a:pPr lvl="1">
              <a:buNone/>
            </a:pPr>
            <a:endParaRPr lang="en-US" sz="2400" dirty="0" smtClean="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22</a:t>
            </a:fld>
            <a:endParaRPr lang="en-US" altLang="en-US" dirty="0"/>
          </a:p>
        </p:txBody>
      </p:sp>
      <p:graphicFrame>
        <p:nvGraphicFramePr>
          <p:cNvPr id="6" name="Table 5"/>
          <p:cNvGraphicFramePr>
            <a:graphicFrameLocks noGrp="1"/>
          </p:cNvGraphicFramePr>
          <p:nvPr/>
        </p:nvGraphicFramePr>
        <p:xfrm>
          <a:off x="1143000" y="4114800"/>
          <a:ext cx="7239000" cy="2225040"/>
        </p:xfrm>
        <a:graphic>
          <a:graphicData uri="http://schemas.openxmlformats.org/drawingml/2006/table">
            <a:tbl>
              <a:tblPr firstRow="1" bandRow="1">
                <a:tableStyleId>{5C22544A-7EE6-4342-B048-85BDC9FD1C3A}</a:tableStyleId>
              </a:tblPr>
              <a:tblGrid>
                <a:gridCol w="1447800"/>
                <a:gridCol w="2962166"/>
                <a:gridCol w="2829034"/>
              </a:tblGrid>
              <a:tr h="370840">
                <a:tc>
                  <a:txBody>
                    <a:bodyPr/>
                    <a:lstStyle/>
                    <a:p>
                      <a:endParaRPr lang="en-US" dirty="0"/>
                    </a:p>
                  </a:txBody>
                  <a:tcPr/>
                </a:tc>
                <a:tc>
                  <a:txBody>
                    <a:bodyPr/>
                    <a:lstStyle/>
                    <a:p>
                      <a:pPr algn="ctr"/>
                      <a:r>
                        <a:rPr lang="en-US" dirty="0" smtClean="0"/>
                        <a:t>Qualifying Exigency Leave</a:t>
                      </a:r>
                      <a:endParaRPr lang="en-US" dirty="0"/>
                    </a:p>
                  </a:txBody>
                  <a:tcPr/>
                </a:tc>
                <a:tc>
                  <a:txBody>
                    <a:bodyPr/>
                    <a:lstStyle/>
                    <a:p>
                      <a:pPr algn="ctr"/>
                      <a:r>
                        <a:rPr lang="en-US" dirty="0" smtClean="0"/>
                        <a:t>Military Caregiver Leave</a:t>
                      </a:r>
                      <a:endParaRPr lang="en-US" dirty="0"/>
                    </a:p>
                  </a:txBody>
                  <a:tcPr/>
                </a:tc>
              </a:tr>
              <a:tr h="370840">
                <a:tc>
                  <a:txBody>
                    <a:bodyPr/>
                    <a:lstStyle/>
                    <a:p>
                      <a:r>
                        <a:rPr lang="en-US" dirty="0" smtClean="0"/>
                        <a:t>Parent</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Spouse</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Son</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Daughter</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Next of Kin</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Military Family Leave</a:t>
            </a:r>
            <a:endParaRPr lang="en-US" sz="4000" dirty="0"/>
          </a:p>
        </p:txBody>
      </p:sp>
      <p:sp>
        <p:nvSpPr>
          <p:cNvPr id="3" name="Content Placeholder 2"/>
          <p:cNvSpPr>
            <a:spLocks noGrp="1"/>
          </p:cNvSpPr>
          <p:nvPr>
            <p:ph idx="1"/>
          </p:nvPr>
        </p:nvSpPr>
        <p:spPr/>
        <p:txBody>
          <a:bodyPr/>
          <a:lstStyle/>
          <a:p>
            <a:pPr>
              <a:buNone/>
            </a:pPr>
            <a:r>
              <a:rPr lang="en-US" dirty="0" smtClean="0"/>
              <a:t>Eligibility Requirement for Military Family Leave</a:t>
            </a:r>
          </a:p>
          <a:p>
            <a:r>
              <a:rPr lang="en-US" dirty="0" smtClean="0"/>
              <a:t>12 months of employment in the past 7 years</a:t>
            </a:r>
          </a:p>
          <a:p>
            <a:r>
              <a:rPr lang="en-US" dirty="0" smtClean="0"/>
              <a:t>1,250 hours worked in the 12 months immediately preceding the date leave is to begin</a:t>
            </a:r>
          </a:p>
          <a:p>
            <a:pPr algn="ctr">
              <a:buNone/>
            </a:pPr>
            <a:endParaRPr lang="en-US" dirty="0" smtClean="0"/>
          </a:p>
          <a:p>
            <a:pPr algn="ctr">
              <a:buNone/>
            </a:pPr>
            <a:endParaRPr lang="en-US" dirty="0" smtClean="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23</a:t>
            </a:fld>
            <a:endParaRPr lang="en-US"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 or Daughter</a:t>
            </a:r>
            <a:endParaRPr lang="en-US" dirty="0"/>
          </a:p>
        </p:txBody>
      </p:sp>
      <p:sp>
        <p:nvSpPr>
          <p:cNvPr id="3" name="Content Placeholder 2"/>
          <p:cNvSpPr>
            <a:spLocks noGrp="1"/>
          </p:cNvSpPr>
          <p:nvPr>
            <p:ph idx="1"/>
          </p:nvPr>
        </p:nvSpPr>
        <p:spPr/>
        <p:txBody>
          <a:bodyPr/>
          <a:lstStyle/>
          <a:p>
            <a:r>
              <a:rPr lang="en-US" sz="2400" dirty="0" smtClean="0"/>
              <a:t>Son or daughter of a covered </a:t>
            </a:r>
            <a:r>
              <a:rPr lang="en-US" sz="2400" dirty="0" err="1" smtClean="0"/>
              <a:t>servicemember</a:t>
            </a:r>
            <a:endParaRPr lang="en-US" sz="2400" dirty="0" smtClean="0"/>
          </a:p>
          <a:p>
            <a:pPr lvl="1"/>
            <a:r>
              <a:rPr lang="en-US" sz="2000" dirty="0" smtClean="0"/>
              <a:t>Biological, adopted, foster or stepchild, legal ward, or child for whom the service member stood </a:t>
            </a:r>
            <a:r>
              <a:rPr lang="en-US" sz="2000" i="1" dirty="0" smtClean="0"/>
              <a:t>in loco parentis</a:t>
            </a:r>
          </a:p>
          <a:p>
            <a:pPr lvl="1"/>
            <a:r>
              <a:rPr lang="en-US" sz="2000" dirty="0" smtClean="0"/>
              <a:t>Of any age</a:t>
            </a:r>
          </a:p>
          <a:p>
            <a:r>
              <a:rPr lang="en-US" sz="2400" dirty="0" smtClean="0"/>
              <a:t>Son or daughter on active duty or call to active duty</a:t>
            </a:r>
          </a:p>
          <a:p>
            <a:pPr lvl="1"/>
            <a:r>
              <a:rPr lang="en-US" sz="2000" dirty="0" smtClean="0"/>
              <a:t>Employee’s biological, adopted, foster or step child, legal ward, or child for whom the employee stood </a:t>
            </a:r>
            <a:r>
              <a:rPr lang="en-US" sz="2000" i="1" dirty="0" smtClean="0"/>
              <a:t>in loco parentis</a:t>
            </a:r>
          </a:p>
          <a:p>
            <a:pPr lvl="1"/>
            <a:r>
              <a:rPr lang="en-US" sz="2000" dirty="0" smtClean="0"/>
              <a:t>On active duty or call to active duty status</a:t>
            </a:r>
          </a:p>
          <a:p>
            <a:pPr lvl="1"/>
            <a:r>
              <a:rPr lang="en-US" sz="2000" dirty="0" smtClean="0"/>
              <a:t>Of any age</a:t>
            </a:r>
            <a:endParaRPr lang="en-US" sz="2000"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24</a:t>
            </a:fld>
            <a:endParaRPr lang="en-US"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Qualifying Exigency</a:t>
            </a:r>
            <a:endParaRPr lang="en-US" sz="4000" dirty="0"/>
          </a:p>
        </p:txBody>
      </p:sp>
      <p:sp>
        <p:nvSpPr>
          <p:cNvPr id="3" name="Content Placeholder 2"/>
          <p:cNvSpPr>
            <a:spLocks noGrp="1"/>
          </p:cNvSpPr>
          <p:nvPr>
            <p:ph idx="1"/>
          </p:nvPr>
        </p:nvSpPr>
        <p:spPr/>
        <p:txBody>
          <a:bodyPr/>
          <a:lstStyle/>
          <a:p>
            <a:r>
              <a:rPr lang="en-US" sz="2400" dirty="0" smtClean="0"/>
              <a:t>Qualifying Exigencies Include</a:t>
            </a:r>
          </a:p>
          <a:p>
            <a:pPr lvl="1"/>
            <a:r>
              <a:rPr lang="en-US" sz="2000" dirty="0" smtClean="0"/>
              <a:t>Short‐notice deployment – up to 7 days</a:t>
            </a:r>
          </a:p>
          <a:p>
            <a:pPr lvl="1"/>
            <a:r>
              <a:rPr lang="en-US" sz="2000" dirty="0" smtClean="0"/>
              <a:t>Military events and related activities</a:t>
            </a:r>
          </a:p>
          <a:p>
            <a:pPr lvl="1"/>
            <a:r>
              <a:rPr lang="en-US" sz="2000" dirty="0" smtClean="0"/>
              <a:t>Childcare and school activities – not routine child care</a:t>
            </a:r>
          </a:p>
          <a:p>
            <a:pPr lvl="1"/>
            <a:r>
              <a:rPr lang="en-US" sz="2000" dirty="0" smtClean="0"/>
              <a:t>Financial and legal arrangements – up to 90 days after service ends</a:t>
            </a:r>
          </a:p>
          <a:p>
            <a:pPr lvl="1"/>
            <a:r>
              <a:rPr lang="en-US" sz="2000" dirty="0" smtClean="0"/>
              <a:t>Counseling</a:t>
            </a:r>
          </a:p>
          <a:p>
            <a:pPr lvl="1"/>
            <a:r>
              <a:rPr lang="en-US" sz="2000" dirty="0" smtClean="0"/>
              <a:t>Rest and recuperation – short‐term only, up to 15 days</a:t>
            </a:r>
          </a:p>
          <a:p>
            <a:pPr lvl="1"/>
            <a:r>
              <a:rPr lang="en-US" sz="2000" dirty="0" smtClean="0"/>
              <a:t>Past‐deployment activities – up to 90 days after service ends</a:t>
            </a:r>
          </a:p>
          <a:p>
            <a:pPr lvl="1"/>
            <a:r>
              <a:rPr lang="en-US" sz="2000" dirty="0" smtClean="0"/>
              <a:t>Parental Care Leave </a:t>
            </a:r>
          </a:p>
          <a:p>
            <a:pPr lvl="1"/>
            <a:r>
              <a:rPr lang="en-US" sz="2000" dirty="0" smtClean="0"/>
              <a:t>Additional activities – as agreed upon by employer and the employee</a:t>
            </a:r>
            <a:endParaRPr lang="en-US" sz="2000"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25</a:t>
            </a:fld>
            <a:endParaRPr lang="en-US"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Qualifying Exigency Leave</a:t>
            </a:r>
            <a:endParaRPr lang="en-US" sz="4000" dirty="0"/>
          </a:p>
        </p:txBody>
      </p:sp>
      <p:sp>
        <p:nvSpPr>
          <p:cNvPr id="3" name="Content Placeholder 2"/>
          <p:cNvSpPr>
            <a:spLocks noGrp="1"/>
          </p:cNvSpPr>
          <p:nvPr>
            <p:ph idx="1"/>
          </p:nvPr>
        </p:nvSpPr>
        <p:spPr/>
        <p:txBody>
          <a:bodyPr/>
          <a:lstStyle/>
          <a:p>
            <a:r>
              <a:rPr lang="en-US" sz="2400" dirty="0" smtClean="0"/>
              <a:t>Maximum Length of Leave</a:t>
            </a:r>
          </a:p>
          <a:p>
            <a:pPr lvl="1"/>
            <a:r>
              <a:rPr lang="en-US" sz="2000" dirty="0" smtClean="0"/>
              <a:t>12 weeks of qualifying exigency leave</a:t>
            </a:r>
          </a:p>
          <a:p>
            <a:r>
              <a:rPr lang="en-US" sz="2400" dirty="0" smtClean="0"/>
              <a:t>Covered Military Member</a:t>
            </a:r>
          </a:p>
          <a:p>
            <a:pPr lvl="1"/>
            <a:r>
              <a:rPr lang="en-US" sz="2000" dirty="0" smtClean="0"/>
              <a:t>Employee’s spouse, son, daughter or parent who is on active duty or call to active duty</a:t>
            </a:r>
          </a:p>
          <a:p>
            <a:r>
              <a:rPr lang="en-US" sz="2400" dirty="0" smtClean="0"/>
              <a:t>Active Duty or Call to Active Duty Status</a:t>
            </a:r>
          </a:p>
          <a:p>
            <a:pPr lvl="1"/>
            <a:r>
              <a:rPr lang="en-US" sz="2000" dirty="0" smtClean="0"/>
              <a:t>A member of the Regular Armed Forces National Guard or Reserves</a:t>
            </a:r>
          </a:p>
          <a:p>
            <a:pPr lvl="1"/>
            <a:r>
              <a:rPr lang="en-US" sz="2000" dirty="0" smtClean="0"/>
              <a:t>Under a call or order to active duty in support of a contingency operation</a:t>
            </a:r>
          </a:p>
          <a:p>
            <a:r>
              <a:rPr lang="en-US" sz="2400" dirty="0" smtClean="0"/>
              <a:t>No recertification is required</a:t>
            </a:r>
            <a:endParaRPr lang="en-US" sz="2400"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26</a:t>
            </a:fld>
            <a:endParaRPr lang="en-US"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Request Qualifying Exigency Leave</a:t>
            </a:r>
            <a:endParaRPr lang="en-US" sz="2400" dirty="0"/>
          </a:p>
        </p:txBody>
      </p:sp>
      <p:sp>
        <p:nvSpPr>
          <p:cNvPr id="3" name="Content Placeholder 2"/>
          <p:cNvSpPr>
            <a:spLocks noGrp="1"/>
          </p:cNvSpPr>
          <p:nvPr>
            <p:ph idx="1"/>
          </p:nvPr>
        </p:nvSpPr>
        <p:spPr>
          <a:xfrm>
            <a:off x="5334000" y="2590800"/>
            <a:ext cx="2971800" cy="2743200"/>
          </a:xfrm>
        </p:spPr>
        <p:txBody>
          <a:bodyPr/>
          <a:lstStyle/>
          <a:p>
            <a:pPr marL="0" indent="3175">
              <a:buNone/>
            </a:pPr>
            <a:r>
              <a:rPr lang="en-US" sz="2800" dirty="0" smtClean="0"/>
              <a:t>An employee must provide notice of the need for qualifying exigency leave as soon as practicable.</a:t>
            </a:r>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27</a:t>
            </a:fld>
            <a:endParaRPr lang="en-US" altLang="en-US" dirty="0"/>
          </a:p>
        </p:txBody>
      </p:sp>
      <p:sp>
        <p:nvSpPr>
          <p:cNvPr id="5" name="TextBox 4"/>
          <p:cNvSpPr txBox="1"/>
          <p:nvPr/>
        </p:nvSpPr>
        <p:spPr>
          <a:xfrm>
            <a:off x="1524000" y="1524000"/>
            <a:ext cx="6553200" cy="954107"/>
          </a:xfrm>
          <a:prstGeom prst="rect">
            <a:avLst/>
          </a:prstGeom>
          <a:noFill/>
        </p:spPr>
        <p:txBody>
          <a:bodyPr wrap="square" rtlCol="0">
            <a:spAutoFit/>
          </a:bodyPr>
          <a:lstStyle/>
          <a:p>
            <a:r>
              <a:rPr lang="en-US" dirty="0" smtClean="0"/>
              <a:t>Certification of Qualifying Exigency for Military Family Leave (</a:t>
            </a:r>
            <a:r>
              <a:rPr lang="en-US" dirty="0" smtClean="0">
                <a:hlinkClick r:id="rId4"/>
              </a:rPr>
              <a:t>Form WH‐384</a:t>
            </a:r>
            <a:r>
              <a:rPr lang="en-US" dirty="0" smtClean="0"/>
              <a:t>)</a:t>
            </a:r>
          </a:p>
        </p:txBody>
      </p:sp>
      <p:graphicFrame>
        <p:nvGraphicFramePr>
          <p:cNvPr id="4098" name="Object 2"/>
          <p:cNvGraphicFramePr>
            <a:graphicFrameLocks noChangeAspect="1"/>
          </p:cNvGraphicFramePr>
          <p:nvPr/>
        </p:nvGraphicFramePr>
        <p:xfrm>
          <a:off x="1752600" y="2514600"/>
          <a:ext cx="3140075" cy="4064000"/>
        </p:xfrm>
        <a:graphic>
          <a:graphicData uri="http://schemas.openxmlformats.org/presentationml/2006/ole">
            <p:oleObj spid="_x0000_s4098" name="Acrobat Document" r:id="rId5" imgW="7745400" imgH="10023480" progId="AcroExch.Document.7">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Caregiver Leave</a:t>
            </a:r>
            <a:endParaRPr lang="en-US" dirty="0"/>
          </a:p>
        </p:txBody>
      </p:sp>
      <p:sp>
        <p:nvSpPr>
          <p:cNvPr id="3" name="Content Placeholder 2"/>
          <p:cNvSpPr>
            <a:spLocks noGrp="1"/>
          </p:cNvSpPr>
          <p:nvPr>
            <p:ph idx="1"/>
          </p:nvPr>
        </p:nvSpPr>
        <p:spPr/>
        <p:txBody>
          <a:bodyPr/>
          <a:lstStyle/>
          <a:p>
            <a:r>
              <a:rPr lang="en-US" dirty="0" smtClean="0"/>
              <a:t>Serious Injury or Illness</a:t>
            </a:r>
          </a:p>
          <a:p>
            <a:pPr lvl="1"/>
            <a:r>
              <a:rPr lang="en-US" dirty="0" smtClean="0"/>
              <a:t>Injury or illness incurred in the line of duty on active duty that may render the </a:t>
            </a:r>
            <a:r>
              <a:rPr lang="en-US" dirty="0" err="1" smtClean="0"/>
              <a:t>servicemember</a:t>
            </a:r>
            <a:r>
              <a:rPr lang="en-US" dirty="0" smtClean="0"/>
              <a:t> medically unfit to perform the duties of the member’s office, grade, rank, or rating.</a:t>
            </a:r>
            <a:endParaRPr lang="en-US"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28</a:t>
            </a:fld>
            <a:endParaRPr lang="en-US"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Military Caregiver Leave</a:t>
            </a:r>
            <a:endParaRPr lang="en-US" sz="4000" dirty="0"/>
          </a:p>
        </p:txBody>
      </p:sp>
      <p:sp>
        <p:nvSpPr>
          <p:cNvPr id="3" name="Content Placeholder 2"/>
          <p:cNvSpPr>
            <a:spLocks noGrp="1"/>
          </p:cNvSpPr>
          <p:nvPr>
            <p:ph idx="1"/>
          </p:nvPr>
        </p:nvSpPr>
        <p:spPr/>
        <p:txBody>
          <a:bodyPr/>
          <a:lstStyle/>
          <a:p>
            <a:r>
              <a:rPr lang="en-US" dirty="0" smtClean="0"/>
              <a:t>Covered </a:t>
            </a:r>
            <a:r>
              <a:rPr lang="en-US" dirty="0" err="1" smtClean="0"/>
              <a:t>Servicemember</a:t>
            </a:r>
            <a:endParaRPr lang="en-US" dirty="0" smtClean="0"/>
          </a:p>
          <a:p>
            <a:pPr lvl="1"/>
            <a:r>
              <a:rPr lang="en-US" dirty="0" smtClean="0"/>
              <a:t>Member of Armed Forces (including National Guard or Reserve)</a:t>
            </a:r>
          </a:p>
          <a:p>
            <a:pPr lvl="1"/>
            <a:r>
              <a:rPr lang="en-US" dirty="0" smtClean="0"/>
              <a:t>Undergoing medical treatment, recuperation, or therapy</a:t>
            </a:r>
          </a:p>
          <a:p>
            <a:pPr lvl="1"/>
            <a:r>
              <a:rPr lang="en-US" dirty="0" smtClean="0"/>
              <a:t>In outpatient status</a:t>
            </a:r>
          </a:p>
          <a:p>
            <a:pPr lvl="1"/>
            <a:r>
              <a:rPr lang="en-US" dirty="0" smtClean="0"/>
              <a:t>Temporary disability retired list</a:t>
            </a:r>
          </a:p>
          <a:p>
            <a:pPr lvl="1"/>
            <a:r>
              <a:rPr lang="en-US" dirty="0" smtClean="0"/>
              <a:t>Serious injury or illness</a:t>
            </a:r>
          </a:p>
          <a:p>
            <a:pPr lvl="1"/>
            <a:r>
              <a:rPr lang="en-US" dirty="0" smtClean="0"/>
              <a:t>Incurred in the line of duty on active duty</a:t>
            </a:r>
            <a:endParaRPr lang="en-US"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29</a:t>
            </a:fld>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 Objectives (continued)</a:t>
            </a:r>
            <a:endParaRPr lang="en-US" dirty="0"/>
          </a:p>
        </p:txBody>
      </p:sp>
      <p:sp>
        <p:nvSpPr>
          <p:cNvPr id="3" name="Content Placeholder 2"/>
          <p:cNvSpPr>
            <a:spLocks noGrp="1"/>
          </p:cNvSpPr>
          <p:nvPr>
            <p:ph idx="1"/>
          </p:nvPr>
        </p:nvSpPr>
        <p:spPr/>
        <p:txBody>
          <a:bodyPr/>
          <a:lstStyle/>
          <a:p>
            <a:r>
              <a:rPr lang="en-US" sz="2400" dirty="0" smtClean="0"/>
              <a:t>Military Family Leave</a:t>
            </a:r>
          </a:p>
          <a:p>
            <a:pPr lvl="1"/>
            <a:r>
              <a:rPr lang="en-US" sz="2000" dirty="0" smtClean="0"/>
              <a:t>Qualifying Exigency Leave</a:t>
            </a:r>
          </a:p>
          <a:p>
            <a:pPr lvl="1"/>
            <a:r>
              <a:rPr lang="en-US" sz="2000" dirty="0" smtClean="0"/>
              <a:t>Military Caregiver Leave</a:t>
            </a:r>
          </a:p>
          <a:p>
            <a:r>
              <a:rPr lang="en-US" sz="2400" dirty="0" smtClean="0"/>
              <a:t>Questions</a:t>
            </a:r>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3</a:t>
            </a:fld>
            <a:endParaRPr lang="en-US" alt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Military Caregiver Leave</a:t>
            </a:r>
            <a:endParaRPr lang="en-US" sz="4000" dirty="0"/>
          </a:p>
        </p:txBody>
      </p:sp>
      <p:sp>
        <p:nvSpPr>
          <p:cNvPr id="3" name="Content Placeholder 2"/>
          <p:cNvSpPr>
            <a:spLocks noGrp="1"/>
          </p:cNvSpPr>
          <p:nvPr>
            <p:ph idx="1"/>
          </p:nvPr>
        </p:nvSpPr>
        <p:spPr/>
        <p:txBody>
          <a:bodyPr/>
          <a:lstStyle/>
          <a:p>
            <a:r>
              <a:rPr lang="en-US" dirty="0" smtClean="0"/>
              <a:t>Covered Veteran (new)</a:t>
            </a:r>
          </a:p>
          <a:p>
            <a:pPr lvl="1"/>
            <a:r>
              <a:rPr lang="en-US" dirty="0" smtClean="0"/>
              <a:t>Family members of certain veterans with a serious injury or illness incurred or aggravated in the line of duty on active duty and that manifested before or after the veteran left active duty. </a:t>
            </a:r>
          </a:p>
          <a:p>
            <a:pPr lvl="1"/>
            <a:r>
              <a:rPr lang="en-US" dirty="0" smtClean="0"/>
              <a:t>This expansion of the definition became effective March 8, 2013.</a:t>
            </a:r>
            <a:endParaRPr lang="en-US"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30</a:t>
            </a:fld>
            <a:endParaRPr lang="en-US" alt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of Kin</a:t>
            </a:r>
            <a:endParaRPr lang="en-US" dirty="0"/>
          </a:p>
        </p:txBody>
      </p:sp>
      <p:sp>
        <p:nvSpPr>
          <p:cNvPr id="3" name="Content Placeholder 2"/>
          <p:cNvSpPr>
            <a:spLocks noGrp="1"/>
          </p:cNvSpPr>
          <p:nvPr>
            <p:ph idx="1"/>
          </p:nvPr>
        </p:nvSpPr>
        <p:spPr/>
        <p:txBody>
          <a:bodyPr/>
          <a:lstStyle/>
          <a:p>
            <a:r>
              <a:rPr lang="en-US" sz="2800" dirty="0" smtClean="0"/>
              <a:t>Nearest blood relative other than spouse, parent, son, or daughter, in order of priority:</a:t>
            </a:r>
          </a:p>
          <a:p>
            <a:pPr lvl="1"/>
            <a:r>
              <a:rPr lang="en-US" sz="2400" dirty="0" smtClean="0"/>
              <a:t>Blood relatives who have been granted legal custody of the covered service member by court decree or statutory provisions</a:t>
            </a:r>
          </a:p>
          <a:p>
            <a:pPr lvl="1"/>
            <a:r>
              <a:rPr lang="en-US" sz="2400" dirty="0" smtClean="0"/>
              <a:t>Brothers and sisters</a:t>
            </a:r>
          </a:p>
          <a:p>
            <a:pPr lvl="1"/>
            <a:r>
              <a:rPr lang="en-US" sz="2400" dirty="0" smtClean="0"/>
              <a:t>Grandparents</a:t>
            </a:r>
          </a:p>
          <a:p>
            <a:pPr lvl="1"/>
            <a:r>
              <a:rPr lang="en-US" sz="2400" dirty="0" smtClean="0"/>
              <a:t>Aunts, uncles and first cousins</a:t>
            </a:r>
          </a:p>
          <a:p>
            <a:r>
              <a:rPr lang="en-US" sz="2800" dirty="0" smtClean="0"/>
              <a:t>Unless service member has designated a single blood relative as next of kin</a:t>
            </a:r>
            <a:endParaRPr lang="en-US" sz="2800"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31</a:t>
            </a:fld>
            <a:endParaRPr lang="en-US" alt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Military Caregiver Leave</a:t>
            </a:r>
            <a:endParaRPr lang="en-US" sz="4000" dirty="0"/>
          </a:p>
        </p:txBody>
      </p:sp>
      <p:sp>
        <p:nvSpPr>
          <p:cNvPr id="3" name="Content Placeholder 2"/>
          <p:cNvSpPr>
            <a:spLocks noGrp="1"/>
          </p:cNvSpPr>
          <p:nvPr>
            <p:ph idx="1"/>
          </p:nvPr>
        </p:nvSpPr>
        <p:spPr/>
        <p:txBody>
          <a:bodyPr/>
          <a:lstStyle/>
          <a:p>
            <a:r>
              <a:rPr lang="en-US" sz="2400" dirty="0" smtClean="0"/>
              <a:t>Maximum Length of Leave</a:t>
            </a:r>
          </a:p>
          <a:p>
            <a:pPr lvl="1"/>
            <a:r>
              <a:rPr lang="en-US" sz="2000" dirty="0" smtClean="0"/>
              <a:t>Up to 26 weeks of military caregiver leave in a 12 month period</a:t>
            </a:r>
          </a:p>
          <a:p>
            <a:pPr lvl="1"/>
            <a:r>
              <a:rPr lang="en-US" sz="2000" dirty="0" smtClean="0"/>
              <a:t>12 month period starts on the first day the employee takes military caregiver leave</a:t>
            </a:r>
          </a:p>
          <a:p>
            <a:pPr lvl="1"/>
            <a:r>
              <a:rPr lang="en-US" sz="2000" dirty="0" smtClean="0"/>
              <a:t>Any combination of absences in the 12 month period, including medical FMLA, may not exceed 26 weeks</a:t>
            </a:r>
          </a:p>
          <a:p>
            <a:r>
              <a:rPr lang="en-US" sz="2400" dirty="0" smtClean="0"/>
              <a:t>Use of Leave ‐ “per member” and “per injury”</a:t>
            </a:r>
          </a:p>
          <a:p>
            <a:pPr lvl="1"/>
            <a:r>
              <a:rPr lang="en-US" sz="2000" dirty="0" smtClean="0"/>
              <a:t>Use leave to care for the same family member with different illness or injury or</a:t>
            </a:r>
          </a:p>
          <a:p>
            <a:pPr lvl="1"/>
            <a:r>
              <a:rPr lang="en-US" sz="2000" dirty="0" smtClean="0"/>
              <a:t>Use leave for a different family member</a:t>
            </a:r>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32</a:t>
            </a:fld>
            <a:endParaRPr lang="en-US"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Request Military Caregiver Leave</a:t>
            </a:r>
            <a:endParaRPr lang="en-US" sz="2400" dirty="0"/>
          </a:p>
        </p:txBody>
      </p:sp>
      <p:sp>
        <p:nvSpPr>
          <p:cNvPr id="3" name="Content Placeholder 2"/>
          <p:cNvSpPr>
            <a:spLocks noGrp="1"/>
          </p:cNvSpPr>
          <p:nvPr>
            <p:ph idx="1"/>
          </p:nvPr>
        </p:nvSpPr>
        <p:spPr>
          <a:xfrm>
            <a:off x="990600" y="2438400"/>
            <a:ext cx="4724400" cy="3657600"/>
          </a:xfrm>
        </p:spPr>
        <p:txBody>
          <a:bodyPr/>
          <a:lstStyle/>
          <a:p>
            <a:r>
              <a:rPr lang="en-US" sz="1800" dirty="0" smtClean="0"/>
              <a:t>Must provide 30 days advance notice for            planned medical treatment for a serious                                                                           injury or illness of a covered </a:t>
            </a:r>
            <a:r>
              <a:rPr lang="en-US" sz="1800" dirty="0" err="1" smtClean="0"/>
              <a:t>servicemember</a:t>
            </a:r>
            <a:r>
              <a:rPr lang="en-US" sz="1800" dirty="0" smtClean="0"/>
              <a:t>.</a:t>
            </a:r>
          </a:p>
          <a:p>
            <a:r>
              <a:rPr lang="en-US" sz="1800" dirty="0" smtClean="0"/>
              <a:t>When 30 days advance notice is not possible, the employee must provide notice as soon as practicable.</a:t>
            </a:r>
          </a:p>
          <a:p>
            <a:r>
              <a:rPr lang="en-US" sz="1800" dirty="0" smtClean="0"/>
              <a:t>When the need for leave is unforeseeable,                                                                                              an employee must comply with an employer’s  normal notice or call‐in procedures, absent unusual circumstances.</a:t>
            </a:r>
            <a:endParaRPr lang="en-US" sz="1800"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33</a:t>
            </a:fld>
            <a:endParaRPr lang="en-US" altLang="en-US" dirty="0"/>
          </a:p>
        </p:txBody>
      </p:sp>
      <p:sp>
        <p:nvSpPr>
          <p:cNvPr id="5" name="TextBox 4"/>
          <p:cNvSpPr txBox="1"/>
          <p:nvPr/>
        </p:nvSpPr>
        <p:spPr>
          <a:xfrm>
            <a:off x="914400" y="1524000"/>
            <a:ext cx="7772400" cy="707886"/>
          </a:xfrm>
          <a:prstGeom prst="rect">
            <a:avLst/>
          </a:prstGeom>
          <a:noFill/>
        </p:spPr>
        <p:txBody>
          <a:bodyPr wrap="square" rtlCol="0">
            <a:spAutoFit/>
          </a:bodyPr>
          <a:lstStyle/>
          <a:p>
            <a:pPr algn="ctr"/>
            <a:r>
              <a:rPr lang="en-US" sz="2000" b="1" dirty="0" smtClean="0"/>
              <a:t>Certification for Serious Injury or Illness of Covered </a:t>
            </a:r>
            <a:r>
              <a:rPr lang="en-US" sz="2000" b="1" dirty="0" err="1" smtClean="0"/>
              <a:t>Servicemember</a:t>
            </a:r>
            <a:r>
              <a:rPr lang="en-US" sz="2000" b="1" dirty="0" smtClean="0"/>
              <a:t> – for Military Family Leave (</a:t>
            </a:r>
            <a:r>
              <a:rPr lang="en-US" sz="2000" b="1" dirty="0" smtClean="0">
                <a:hlinkClick r:id="rId4"/>
              </a:rPr>
              <a:t>Form WH-385</a:t>
            </a:r>
            <a:r>
              <a:rPr lang="en-US" sz="2000" b="1" dirty="0" smtClean="0"/>
              <a:t>)</a:t>
            </a:r>
            <a:endParaRPr lang="en-US" sz="2000" b="1" dirty="0"/>
          </a:p>
        </p:txBody>
      </p:sp>
      <p:graphicFrame>
        <p:nvGraphicFramePr>
          <p:cNvPr id="5122" name="Object 2"/>
          <p:cNvGraphicFramePr>
            <a:graphicFrameLocks noChangeAspect="1"/>
          </p:cNvGraphicFramePr>
          <p:nvPr/>
        </p:nvGraphicFramePr>
        <p:xfrm>
          <a:off x="5562600" y="2209800"/>
          <a:ext cx="3140075" cy="4064000"/>
        </p:xfrm>
        <a:graphic>
          <a:graphicData uri="http://schemas.openxmlformats.org/presentationml/2006/ole">
            <p:oleObj spid="_x0000_s5122" name="Acrobat Document" r:id="rId5" imgW="7745400" imgH="10023480" progId="AcroExch.Document.7">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Request Military Caregiver Leave </a:t>
            </a:r>
            <a:r>
              <a:rPr lang="en-US" sz="2400" dirty="0" smtClean="0"/>
              <a:t>(new)</a:t>
            </a:r>
            <a:endParaRPr lang="en-US" sz="2400" dirty="0"/>
          </a:p>
        </p:txBody>
      </p:sp>
      <p:sp>
        <p:nvSpPr>
          <p:cNvPr id="3" name="Content Placeholder 2"/>
          <p:cNvSpPr>
            <a:spLocks noGrp="1"/>
          </p:cNvSpPr>
          <p:nvPr>
            <p:ph idx="1"/>
          </p:nvPr>
        </p:nvSpPr>
        <p:spPr>
          <a:xfrm>
            <a:off x="990600" y="2438400"/>
            <a:ext cx="4724400" cy="3657600"/>
          </a:xfrm>
        </p:spPr>
        <p:txBody>
          <a:bodyPr/>
          <a:lstStyle/>
          <a:p>
            <a:r>
              <a:rPr lang="en-US" sz="1800" dirty="0" smtClean="0"/>
              <a:t>Must provide 30 days advance notice for            planned medical treatment for a serious                                                                           injury or illness of certain veterans</a:t>
            </a:r>
          </a:p>
          <a:p>
            <a:r>
              <a:rPr lang="en-US" sz="1800" dirty="0" smtClean="0"/>
              <a:t>When 30 days advance notice is not possible, the employee must provide notice as soon as practicable.</a:t>
            </a:r>
          </a:p>
          <a:p>
            <a:r>
              <a:rPr lang="en-US" sz="1800" dirty="0" smtClean="0"/>
              <a:t>When the need for leave is unforeseeable,                                                                                              an employee must comply with an employer’s  normal notice or call‐in procedures, absent unusual circumstances.</a:t>
            </a:r>
            <a:endParaRPr lang="en-US" sz="1800"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34</a:t>
            </a:fld>
            <a:endParaRPr lang="en-US" altLang="en-US" dirty="0"/>
          </a:p>
        </p:txBody>
      </p:sp>
      <p:sp>
        <p:nvSpPr>
          <p:cNvPr id="5" name="TextBox 4"/>
          <p:cNvSpPr txBox="1"/>
          <p:nvPr/>
        </p:nvSpPr>
        <p:spPr>
          <a:xfrm>
            <a:off x="914400" y="1524000"/>
            <a:ext cx="7772400" cy="707886"/>
          </a:xfrm>
          <a:prstGeom prst="rect">
            <a:avLst/>
          </a:prstGeom>
          <a:noFill/>
        </p:spPr>
        <p:txBody>
          <a:bodyPr wrap="square" rtlCol="0">
            <a:spAutoFit/>
          </a:bodyPr>
          <a:lstStyle/>
          <a:p>
            <a:pPr algn="ctr"/>
            <a:r>
              <a:rPr lang="en-US" sz="2000" b="1" dirty="0" smtClean="0"/>
              <a:t>Certification for Serious Injury or Illness of Certain Veterans – for Military Family Leave (</a:t>
            </a:r>
            <a:r>
              <a:rPr lang="en-US" sz="2000" b="1" u="sng" dirty="0" smtClean="0">
                <a:solidFill>
                  <a:srgbClr val="33CCCC"/>
                </a:solidFill>
                <a:hlinkClick r:id="rId4"/>
              </a:rPr>
              <a:t>Form WH-385</a:t>
            </a:r>
            <a:r>
              <a:rPr lang="en-US" sz="2000" b="1" u="sng" dirty="0" smtClean="0">
                <a:solidFill>
                  <a:schemeClr val="accent6"/>
                </a:solidFill>
              </a:rPr>
              <a:t>V</a:t>
            </a:r>
            <a:r>
              <a:rPr lang="en-US" sz="2000" b="1" dirty="0" smtClean="0"/>
              <a:t>)</a:t>
            </a:r>
            <a:endParaRPr lang="en-US" sz="2000" b="1" dirty="0"/>
          </a:p>
        </p:txBody>
      </p:sp>
      <p:graphicFrame>
        <p:nvGraphicFramePr>
          <p:cNvPr id="91139" name="Object 3"/>
          <p:cNvGraphicFramePr>
            <a:graphicFrameLocks noChangeAspect="1"/>
          </p:cNvGraphicFramePr>
          <p:nvPr/>
        </p:nvGraphicFramePr>
        <p:xfrm>
          <a:off x="5638800" y="2286000"/>
          <a:ext cx="3044825" cy="4064000"/>
        </p:xfrm>
        <a:graphic>
          <a:graphicData uri="http://schemas.openxmlformats.org/presentationml/2006/ole">
            <p:oleObj spid="_x0000_s91139" name="Acrobat Document" r:id="rId5" imgW="7745400" imgH="10339920" progId="AcroExch.Document.7">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smtClean="0"/>
          </a:p>
          <a:p>
            <a:pPr>
              <a:buNone/>
            </a:pPr>
            <a:endParaRPr lang="en-US" dirty="0" smtClean="0"/>
          </a:p>
          <a:p>
            <a:pPr algn="ctr">
              <a:buNone/>
            </a:pPr>
            <a:r>
              <a:rPr lang="en-US" sz="4400" b="1" dirty="0" smtClean="0"/>
              <a:t>Questions</a:t>
            </a:r>
            <a:endParaRPr lang="en-US" sz="4400" b="1"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35</a:t>
            </a:fld>
            <a:endParaRPr lang="en-US"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n-US" dirty="0" smtClean="0"/>
              <a:t>Background Information</a:t>
            </a:r>
          </a:p>
        </p:txBody>
      </p:sp>
      <p:sp>
        <p:nvSpPr>
          <p:cNvPr id="21506" name="Content Placeholder 2"/>
          <p:cNvSpPr>
            <a:spLocks noGrp="1"/>
          </p:cNvSpPr>
          <p:nvPr>
            <p:ph idx="1"/>
          </p:nvPr>
        </p:nvSpPr>
        <p:spPr/>
        <p:txBody>
          <a:bodyPr/>
          <a:lstStyle/>
          <a:p>
            <a:r>
              <a:rPr lang="en-US" sz="2800" dirty="0" smtClean="0"/>
              <a:t>Eligibility for FMLA</a:t>
            </a:r>
          </a:p>
          <a:p>
            <a:pPr lvl="1"/>
            <a:r>
              <a:rPr lang="en-US" sz="2400" dirty="0" smtClean="0"/>
              <a:t>Employed by the State for 12 months</a:t>
            </a:r>
          </a:p>
          <a:p>
            <a:pPr lvl="1"/>
            <a:r>
              <a:rPr lang="en-US" sz="2400" dirty="0" smtClean="0"/>
              <a:t>1,250 hours worked in the 12 months immediately preceding the date leave is to begin</a:t>
            </a:r>
          </a:p>
          <a:p>
            <a:r>
              <a:rPr lang="en-US" sz="2800" dirty="0" smtClean="0"/>
              <a:t>Maximum Length of Leave</a:t>
            </a:r>
          </a:p>
          <a:p>
            <a:pPr lvl="1"/>
            <a:r>
              <a:rPr lang="en-US" sz="2400" dirty="0" smtClean="0"/>
              <a:t>Up to 12 weeks of medical and/or qualifying exigency FMLA Leave within any 12 month period</a:t>
            </a:r>
          </a:p>
          <a:p>
            <a:pPr lvl="1"/>
            <a:r>
              <a:rPr lang="en-US" sz="2400" dirty="0" smtClean="0"/>
              <a:t>Up to 26 weeks of military caregiver leave in a 12 month period</a:t>
            </a:r>
          </a:p>
          <a:p>
            <a:pPr lvl="1"/>
            <a:r>
              <a:rPr lang="en-US" sz="2400" dirty="0" smtClean="0"/>
              <a:t>Continuous, intermittent, or reduced schedule leave</a:t>
            </a:r>
            <a:endParaRPr lang="en-US" sz="1800" dirty="0" smtClean="0"/>
          </a:p>
        </p:txBody>
      </p:sp>
      <p:sp>
        <p:nvSpPr>
          <p:cNvPr id="4" name="Slide Number Placeholder 3"/>
          <p:cNvSpPr>
            <a:spLocks noGrp="1"/>
          </p:cNvSpPr>
          <p:nvPr>
            <p:ph type="sldNum" sz="quarter" idx="12"/>
          </p:nvPr>
        </p:nvSpPr>
        <p:spPr/>
        <p:txBody>
          <a:bodyPr/>
          <a:lstStyle/>
          <a:p>
            <a:pPr>
              <a:defRPr/>
            </a:pPr>
            <a:fld id="{CA74FD10-F326-4B9F-B718-E0826170E0D0}" type="slidenum">
              <a:rPr lang="en-US" altLang="en-US"/>
              <a:pPr>
                <a:defRPr/>
              </a:pPr>
              <a:t>4</a:t>
            </a:fld>
            <a:endParaRPr lang="en-US" alt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dirty="0" smtClean="0"/>
              <a:t>Background Information</a:t>
            </a:r>
          </a:p>
        </p:txBody>
      </p:sp>
      <p:sp>
        <p:nvSpPr>
          <p:cNvPr id="22530" name="Content Placeholder 2"/>
          <p:cNvSpPr>
            <a:spLocks noGrp="1"/>
          </p:cNvSpPr>
          <p:nvPr>
            <p:ph idx="1"/>
          </p:nvPr>
        </p:nvSpPr>
        <p:spPr/>
        <p:txBody>
          <a:bodyPr/>
          <a:lstStyle/>
          <a:p>
            <a:r>
              <a:rPr lang="en-US" sz="2800" dirty="0" smtClean="0"/>
              <a:t>Qualifying Reasons for FMLA Leave</a:t>
            </a:r>
          </a:p>
          <a:p>
            <a:pPr lvl="1"/>
            <a:r>
              <a:rPr lang="en-US" sz="2400" dirty="0" smtClean="0"/>
              <a:t>Birth of a son or daughter and to care for the newborn child</a:t>
            </a:r>
          </a:p>
          <a:p>
            <a:pPr lvl="1"/>
            <a:r>
              <a:rPr lang="en-US" sz="2400" dirty="0" smtClean="0"/>
              <a:t>Placement of a son or daughter for adoption or foster care</a:t>
            </a:r>
          </a:p>
          <a:p>
            <a:pPr lvl="1"/>
            <a:r>
              <a:rPr lang="en-US" sz="2400" dirty="0" smtClean="0"/>
              <a:t>Care for the employee’s spouse, son, daughter or parent with a serious health condition</a:t>
            </a:r>
          </a:p>
          <a:p>
            <a:pPr lvl="1"/>
            <a:r>
              <a:rPr lang="en-US" sz="2400" dirty="0" smtClean="0"/>
              <a:t>Serious health condition that makes the employee unable to perform the functions of the employee’s job</a:t>
            </a:r>
          </a:p>
          <a:p>
            <a:pPr lvl="1"/>
            <a:r>
              <a:rPr lang="en-US" sz="2400" dirty="0" smtClean="0"/>
              <a:t>Qualifying exigency for covered military member </a:t>
            </a:r>
            <a:r>
              <a:rPr lang="en-US" sz="2000" dirty="0" smtClean="0"/>
              <a:t>(new)</a:t>
            </a:r>
          </a:p>
          <a:p>
            <a:pPr lvl="1"/>
            <a:r>
              <a:rPr lang="en-US" sz="2400" dirty="0" smtClean="0"/>
              <a:t>Care for ill or injured covered service member </a:t>
            </a:r>
            <a:r>
              <a:rPr lang="en-US" sz="2000" dirty="0" smtClean="0"/>
              <a:t>(new)</a:t>
            </a:r>
          </a:p>
        </p:txBody>
      </p:sp>
      <p:sp>
        <p:nvSpPr>
          <p:cNvPr id="4" name="Slide Number Placeholder 3"/>
          <p:cNvSpPr>
            <a:spLocks noGrp="1"/>
          </p:cNvSpPr>
          <p:nvPr>
            <p:ph type="sldNum" sz="quarter" idx="12"/>
          </p:nvPr>
        </p:nvSpPr>
        <p:spPr/>
        <p:txBody>
          <a:bodyPr/>
          <a:lstStyle/>
          <a:p>
            <a:pPr>
              <a:defRPr/>
            </a:pPr>
            <a:fld id="{BC4B27FA-ED1F-40E4-B82D-CECFC31B8FD8}" type="slidenum">
              <a:rPr lang="en-US" altLang="en-US"/>
              <a:pPr>
                <a:defRPr/>
              </a:pPr>
              <a:t>5</a:t>
            </a:fld>
            <a:endParaRPr lang="en-US"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US" sz="4000" dirty="0" smtClean="0"/>
              <a:t>Background Information</a:t>
            </a:r>
          </a:p>
        </p:txBody>
      </p:sp>
      <p:sp>
        <p:nvSpPr>
          <p:cNvPr id="23554" name="Content Placeholder 2"/>
          <p:cNvSpPr>
            <a:spLocks noGrp="1"/>
          </p:cNvSpPr>
          <p:nvPr>
            <p:ph idx="1"/>
          </p:nvPr>
        </p:nvSpPr>
        <p:spPr/>
        <p:txBody>
          <a:bodyPr/>
          <a:lstStyle/>
          <a:p>
            <a:r>
              <a:rPr lang="en-US" sz="2400" dirty="0" smtClean="0"/>
              <a:t>Continuing Treatment – Changes to definitions</a:t>
            </a:r>
          </a:p>
          <a:p>
            <a:pPr lvl="1"/>
            <a:r>
              <a:rPr lang="en-US" sz="2000" dirty="0" smtClean="0"/>
              <a:t>Incapacity of more than 3 calendar days and treatment</a:t>
            </a:r>
          </a:p>
          <a:p>
            <a:r>
              <a:rPr lang="en-US" sz="2400" dirty="0" smtClean="0"/>
              <a:t>Treatment Parameters</a:t>
            </a:r>
          </a:p>
          <a:p>
            <a:pPr lvl="1"/>
            <a:r>
              <a:rPr lang="en-US" sz="2000" dirty="0" smtClean="0"/>
              <a:t>Two or more times by health care provider within 30 days of the first day of incapacity</a:t>
            </a:r>
          </a:p>
          <a:p>
            <a:pPr lvl="1"/>
            <a:r>
              <a:rPr lang="en-US" sz="2000" dirty="0" smtClean="0"/>
              <a:t>Treatment by health care provider on at least one occasion that results in a regimen of continuing treatment under the supervision of a health care provider</a:t>
            </a:r>
          </a:p>
          <a:p>
            <a:pPr lvl="1"/>
            <a:r>
              <a:rPr lang="en-US" sz="2000" u="sng" dirty="0" smtClean="0"/>
              <a:t>First visit – within 7 days </a:t>
            </a:r>
            <a:r>
              <a:rPr lang="en-US" sz="2000" dirty="0" smtClean="0"/>
              <a:t>of the first day of incapacity</a:t>
            </a:r>
          </a:p>
          <a:p>
            <a:r>
              <a:rPr lang="en-US" sz="2400" dirty="0" smtClean="0"/>
              <a:t>Chronic conditions</a:t>
            </a:r>
          </a:p>
          <a:p>
            <a:pPr lvl="1"/>
            <a:r>
              <a:rPr lang="en-US" sz="2000" dirty="0" smtClean="0">
                <a:solidFill>
                  <a:srgbClr val="FF0000"/>
                </a:solidFill>
              </a:rPr>
              <a:t>2 or more visits to a health care provider per year</a:t>
            </a:r>
            <a:endParaRPr lang="en-US"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B384EAD7-6F22-44BB-B2D5-3874B82A2F43}" type="slidenum">
              <a:rPr lang="en-US" altLang="en-US"/>
              <a:pPr>
                <a:defRPr/>
              </a:pPr>
              <a:t>6</a:t>
            </a:fld>
            <a:endParaRPr lang="en-US"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z="4000" dirty="0" smtClean="0"/>
              <a:t>Required Posting </a:t>
            </a:r>
            <a:r>
              <a:rPr lang="en-US" sz="2400" dirty="0" smtClean="0"/>
              <a:t>(new)</a:t>
            </a:r>
          </a:p>
        </p:txBody>
      </p:sp>
      <p:sp>
        <p:nvSpPr>
          <p:cNvPr id="24578" name="Content Placeholder 2"/>
          <p:cNvSpPr>
            <a:spLocks noGrp="1"/>
          </p:cNvSpPr>
          <p:nvPr>
            <p:ph idx="1"/>
          </p:nvPr>
        </p:nvSpPr>
        <p:spPr>
          <a:xfrm>
            <a:off x="990600" y="1447800"/>
            <a:ext cx="4572000" cy="4525963"/>
          </a:xfrm>
        </p:spPr>
        <p:txBody>
          <a:bodyPr/>
          <a:lstStyle/>
          <a:p>
            <a:pPr algn="ctr">
              <a:buNone/>
            </a:pPr>
            <a:r>
              <a:rPr lang="en-US" b="1" dirty="0" smtClean="0">
                <a:hlinkClick r:id="rId4"/>
              </a:rPr>
              <a:t>Employee Rights And Responsibilities Under The Family And Medical Leave Act</a:t>
            </a:r>
            <a:endParaRPr lang="en-US" b="1" dirty="0" smtClean="0"/>
          </a:p>
          <a:p>
            <a:r>
              <a:rPr lang="en-US" sz="2400" dirty="0" smtClean="0"/>
              <a:t>Provided to each employee when hired	</a:t>
            </a:r>
          </a:p>
          <a:p>
            <a:r>
              <a:rPr lang="en-US" sz="2400" dirty="0" smtClean="0"/>
              <a:t>Printed and posted for employees who do                                             not have access to computers at work</a:t>
            </a:r>
            <a:endParaRPr lang="en-US" sz="2400" b="1" dirty="0" smtClean="0">
              <a:solidFill>
                <a:srgbClr val="666633"/>
              </a:solidFill>
            </a:endParaRPr>
          </a:p>
        </p:txBody>
      </p:sp>
      <p:sp>
        <p:nvSpPr>
          <p:cNvPr id="4" name="Slide Number Placeholder 3"/>
          <p:cNvSpPr>
            <a:spLocks noGrp="1"/>
          </p:cNvSpPr>
          <p:nvPr>
            <p:ph type="sldNum" sz="quarter" idx="12"/>
          </p:nvPr>
        </p:nvSpPr>
        <p:spPr/>
        <p:txBody>
          <a:bodyPr/>
          <a:lstStyle/>
          <a:p>
            <a:pPr>
              <a:defRPr/>
            </a:pPr>
            <a:fld id="{878A76F2-2DCD-44C2-A613-EB3EA44B0B32}" type="slidenum">
              <a:rPr lang="en-US" altLang="en-US"/>
              <a:pPr>
                <a:defRPr/>
              </a:pPr>
              <a:t>7</a:t>
            </a:fld>
            <a:endParaRPr lang="en-US" altLang="en-US" dirty="0"/>
          </a:p>
        </p:txBody>
      </p:sp>
      <p:graphicFrame>
        <p:nvGraphicFramePr>
          <p:cNvPr id="1026" name="Object 2"/>
          <p:cNvGraphicFramePr>
            <a:graphicFrameLocks noChangeAspect="1"/>
          </p:cNvGraphicFramePr>
          <p:nvPr/>
        </p:nvGraphicFramePr>
        <p:xfrm>
          <a:off x="5562600" y="1447800"/>
          <a:ext cx="3048000" cy="4876800"/>
        </p:xfrm>
        <a:graphic>
          <a:graphicData uri="http://schemas.openxmlformats.org/presentationml/2006/ole">
            <p:oleObj spid="_x0000_s1026" name="Acrobat Document" r:id="rId5" imgW="10023480" imgH="15491160" progId="AcroExch.Document.7">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Required Employer Notices</a:t>
            </a:r>
            <a:endParaRPr lang="en-US" sz="2400" dirty="0"/>
          </a:p>
        </p:txBody>
      </p:sp>
      <p:sp>
        <p:nvSpPr>
          <p:cNvPr id="3" name="Content Placeholder 2"/>
          <p:cNvSpPr>
            <a:spLocks noGrp="1"/>
          </p:cNvSpPr>
          <p:nvPr>
            <p:ph idx="1"/>
          </p:nvPr>
        </p:nvSpPr>
        <p:spPr/>
        <p:txBody>
          <a:bodyPr/>
          <a:lstStyle/>
          <a:p>
            <a:pPr>
              <a:buNone/>
            </a:pPr>
            <a:r>
              <a:rPr lang="en-US" sz="2800" b="1" dirty="0" smtClean="0"/>
              <a:t>Notices</a:t>
            </a:r>
          </a:p>
          <a:p>
            <a:r>
              <a:rPr lang="en-US" sz="2400" b="1" u="sng" dirty="0" smtClean="0">
                <a:hlinkClick r:id="rId3"/>
              </a:rPr>
              <a:t>Notice of Eligibility</a:t>
            </a:r>
            <a:r>
              <a:rPr lang="en-US" sz="2400" b="1" dirty="0" smtClean="0"/>
              <a:t>, Rights, and Responsibilities</a:t>
            </a:r>
          </a:p>
          <a:p>
            <a:pPr lvl="1"/>
            <a:r>
              <a:rPr lang="en-US" sz="2000" dirty="0" smtClean="0"/>
              <a:t>Provided to an employee within </a:t>
            </a:r>
            <a:r>
              <a:rPr lang="en-US" sz="2000" b="1" i="1" dirty="0" smtClean="0"/>
              <a:t>5 business days </a:t>
            </a:r>
            <a:r>
              <a:rPr lang="en-US" sz="2000" dirty="0" smtClean="0"/>
              <a:t>of the date that:</a:t>
            </a:r>
          </a:p>
          <a:p>
            <a:pPr lvl="2"/>
            <a:r>
              <a:rPr lang="en-US" sz="1600" dirty="0" smtClean="0"/>
              <a:t>An employee requests FMLA</a:t>
            </a:r>
          </a:p>
          <a:p>
            <a:pPr lvl="2"/>
            <a:r>
              <a:rPr lang="en-US" sz="1600" dirty="0" smtClean="0"/>
              <a:t>Employer becomes aware that an employee’s leave may be FMLA‐qualifying</a:t>
            </a:r>
          </a:p>
          <a:p>
            <a:r>
              <a:rPr lang="en-US" sz="2400" b="1" u="sng" dirty="0" smtClean="0">
                <a:hlinkClick r:id="rId4"/>
              </a:rPr>
              <a:t>Designation Notice</a:t>
            </a:r>
            <a:endParaRPr lang="en-US" sz="2400" b="1" u="sng" dirty="0" smtClean="0"/>
          </a:p>
          <a:p>
            <a:pPr lvl="1"/>
            <a:r>
              <a:rPr lang="en-US" sz="2000" dirty="0" smtClean="0"/>
              <a:t>Provided to an employee once the employer has sufficient information to determine FMLA‐coverage eligibility</a:t>
            </a:r>
          </a:p>
          <a:p>
            <a:pPr lvl="1"/>
            <a:r>
              <a:rPr lang="en-US" sz="2000" dirty="0" smtClean="0"/>
              <a:t>Employee must be notified within </a:t>
            </a:r>
            <a:r>
              <a:rPr lang="en-US" sz="2000" b="1" dirty="0" smtClean="0"/>
              <a:t>5 business days </a:t>
            </a:r>
            <a:r>
              <a:rPr lang="en-US" sz="2000" dirty="0" smtClean="0"/>
              <a:t>that the leave has been designated as FMLA</a:t>
            </a:r>
            <a:endParaRPr lang="en-US" sz="2000" dirty="0"/>
          </a:p>
        </p:txBody>
      </p:sp>
      <p:sp>
        <p:nvSpPr>
          <p:cNvPr id="4" name="Slide Number Placeholder 3"/>
          <p:cNvSpPr>
            <a:spLocks noGrp="1"/>
          </p:cNvSpPr>
          <p:nvPr>
            <p:ph type="sldNum" sz="quarter" idx="12"/>
          </p:nvPr>
        </p:nvSpPr>
        <p:spPr/>
        <p:txBody>
          <a:bodyPr/>
          <a:lstStyle/>
          <a:p>
            <a:pPr>
              <a:defRPr/>
            </a:pPr>
            <a:fld id="{E39E8ACC-4FD8-4027-AE23-AE9B829CBFDF}" type="slidenum">
              <a:rPr lang="en-US" altLang="en-US" smtClean="0"/>
              <a:pPr>
                <a:defRPr/>
              </a:pPr>
              <a:t>8</a:t>
            </a:fld>
            <a:endParaRPr lang="en-US"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idx="4294967295"/>
          </p:nvPr>
        </p:nvSpPr>
        <p:spPr/>
        <p:txBody>
          <a:bodyPr/>
          <a:lstStyle/>
          <a:p>
            <a:r>
              <a:rPr lang="en-US" sz="4000" dirty="0" smtClean="0"/>
              <a:t>Required Employee Notice</a:t>
            </a:r>
          </a:p>
        </p:txBody>
      </p:sp>
      <p:sp>
        <p:nvSpPr>
          <p:cNvPr id="25602" name="Rectangle 3"/>
          <p:cNvSpPr>
            <a:spLocks noGrp="1"/>
          </p:cNvSpPr>
          <p:nvPr>
            <p:ph type="body" idx="4294967295"/>
          </p:nvPr>
        </p:nvSpPr>
        <p:spPr/>
        <p:txBody>
          <a:bodyPr/>
          <a:lstStyle/>
          <a:p>
            <a:r>
              <a:rPr lang="en-US" sz="2800" dirty="0" smtClean="0"/>
              <a:t>Family and Medical Leave Application</a:t>
            </a:r>
          </a:p>
          <a:p>
            <a:pPr lvl="1"/>
            <a:r>
              <a:rPr lang="en-US" sz="2400" dirty="0" smtClean="0"/>
              <a:t>Sufficiently explain reasons for leave</a:t>
            </a:r>
          </a:p>
          <a:p>
            <a:r>
              <a:rPr lang="en-US" sz="2800" dirty="0" smtClean="0"/>
              <a:t>Calling in sick is not considered sufficient notice</a:t>
            </a:r>
          </a:p>
          <a:p>
            <a:r>
              <a:rPr lang="en-US" sz="2800" dirty="0" smtClean="0"/>
              <a:t>Leave may be denied if the employee fails to adequately explain the reason for leave</a:t>
            </a:r>
          </a:p>
          <a:p>
            <a:r>
              <a:rPr lang="en-US" sz="2800" dirty="0" smtClean="0"/>
              <a:t>Employee must inform you if the leave is for a reason which was previously certified</a:t>
            </a:r>
            <a:endParaRPr lang="en-US" sz="2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AC-blu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JAC-blue</Template>
  <TotalTime>5991</TotalTime>
  <Words>5546</Words>
  <Application>Microsoft Office PowerPoint</Application>
  <PresentationFormat>Letter Paper (8.5x11 in)</PresentationFormat>
  <Paragraphs>456</Paragraphs>
  <Slides>35</Slides>
  <Notes>35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35</vt:i4>
      </vt:variant>
    </vt:vector>
  </HeadingPairs>
  <TitlesOfParts>
    <vt:vector size="38" baseType="lpstr">
      <vt:lpstr>JAC-blue</vt:lpstr>
      <vt:lpstr>Custom Design</vt:lpstr>
      <vt:lpstr>Acrobat Document</vt:lpstr>
      <vt:lpstr>Family Medical Leave Act and Military Family Leave</vt:lpstr>
      <vt:lpstr>Webinar Objectives</vt:lpstr>
      <vt:lpstr>Webinar Objectives (continued)</vt:lpstr>
      <vt:lpstr>Background Information</vt:lpstr>
      <vt:lpstr>Background Information</vt:lpstr>
      <vt:lpstr>Background Information</vt:lpstr>
      <vt:lpstr>Required Posting (new)</vt:lpstr>
      <vt:lpstr>Required Employer Notices</vt:lpstr>
      <vt:lpstr>Required Employee Notice</vt:lpstr>
      <vt:lpstr>Employee Medical Certification Form</vt:lpstr>
      <vt:lpstr>Family Member Medical Certification Form (new)</vt:lpstr>
      <vt:lpstr>Clarification and Authentication</vt:lpstr>
      <vt:lpstr>Clarification and Authentication</vt:lpstr>
      <vt:lpstr>Clarification and Authentication</vt:lpstr>
      <vt:lpstr>Genetic Information Nondiscrimination Act (GINA)</vt:lpstr>
      <vt:lpstr>New Medical Certifications</vt:lpstr>
      <vt:lpstr>Fitness for Duty</vt:lpstr>
      <vt:lpstr>Light Duty</vt:lpstr>
      <vt:lpstr>Accrued Leave</vt:lpstr>
      <vt:lpstr>Inability to Work Overtime</vt:lpstr>
      <vt:lpstr>Personnel Action Requests (PAR’s)</vt:lpstr>
      <vt:lpstr>Military Family Leave</vt:lpstr>
      <vt:lpstr>Military Family Leave</vt:lpstr>
      <vt:lpstr>Son or Daughter</vt:lpstr>
      <vt:lpstr>Qualifying Exigency</vt:lpstr>
      <vt:lpstr>Qualifying Exigency Leave</vt:lpstr>
      <vt:lpstr>Request Qualifying Exigency Leave</vt:lpstr>
      <vt:lpstr>Military Caregiver Leave</vt:lpstr>
      <vt:lpstr>Military Caregiver Leave</vt:lpstr>
      <vt:lpstr>Military Caregiver Leave</vt:lpstr>
      <vt:lpstr>Next of Kin</vt:lpstr>
      <vt:lpstr>Military Caregiver Leave</vt:lpstr>
      <vt:lpstr>Request Military Caregiver Leave</vt:lpstr>
      <vt:lpstr>Request Military Caregiver Leave (new)</vt:lpstr>
      <vt:lpstr>Slide 35</vt:lpstr>
    </vt:vector>
  </TitlesOfParts>
  <Company>jac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 Dolce</dc:creator>
  <cp:lastModifiedBy>Carolyn.Horwich</cp:lastModifiedBy>
  <cp:revision>499</cp:revision>
  <cp:lastPrinted>2008-12-01T20:32:36Z</cp:lastPrinted>
  <dcterms:created xsi:type="dcterms:W3CDTF">2008-12-01T18:52:30Z</dcterms:created>
  <dcterms:modified xsi:type="dcterms:W3CDTF">2013-06-06T21:30:58Z</dcterms:modified>
</cp:coreProperties>
</file>